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70" r:id="rId7"/>
    <p:sldId id="262" r:id="rId8"/>
    <p:sldId id="263" r:id="rId9"/>
    <p:sldId id="269" r:id="rId10"/>
    <p:sldId id="264" r:id="rId11"/>
    <p:sldId id="265" r:id="rId12"/>
    <p:sldId id="266" r:id="rId13"/>
    <p:sldId id="267" r:id="rId14"/>
    <p:sldId id="268" r:id="rId15"/>
    <p:sldId id="271" r:id="rId16"/>
    <p:sldId id="272" r:id="rId17"/>
    <p:sldId id="273" r:id="rId18"/>
    <p:sldId id="274" r:id="rId19"/>
    <p:sldId id="275" r:id="rId20"/>
    <p:sldId id="277" r:id="rId21"/>
    <p:sldId id="276" r:id="rId22"/>
    <p:sldId id="278" r:id="rId23"/>
    <p:sldId id="279" r:id="rId24"/>
    <p:sldId id="280" r:id="rId25"/>
    <p:sldId id="282" r:id="rId26"/>
    <p:sldId id="281" r:id="rId27"/>
    <p:sldId id="285" r:id="rId28"/>
    <p:sldId id="286" r:id="rId29"/>
    <p:sldId id="284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314" r:id="rId38"/>
    <p:sldId id="295" r:id="rId39"/>
    <p:sldId id="298" r:id="rId40"/>
    <p:sldId id="304" r:id="rId41"/>
    <p:sldId id="306" r:id="rId42"/>
    <p:sldId id="302" r:id="rId43"/>
    <p:sldId id="305" r:id="rId44"/>
    <p:sldId id="307" r:id="rId45"/>
    <p:sldId id="299" r:id="rId46"/>
    <p:sldId id="310" r:id="rId47"/>
    <p:sldId id="311" r:id="rId48"/>
    <p:sldId id="309" r:id="rId49"/>
    <p:sldId id="312" r:id="rId50"/>
    <p:sldId id="313" r:id="rId51"/>
    <p:sldId id="308" r:id="rId52"/>
    <p:sldId id="315" r:id="rId53"/>
    <p:sldId id="316" r:id="rId54"/>
    <p:sldId id="301" r:id="rId55"/>
    <p:sldId id="317" r:id="rId56"/>
    <p:sldId id="320" r:id="rId57"/>
    <p:sldId id="318" r:id="rId58"/>
    <p:sldId id="321" r:id="rId59"/>
    <p:sldId id="322" r:id="rId60"/>
    <p:sldId id="323" r:id="rId61"/>
    <p:sldId id="324" r:id="rId62"/>
    <p:sldId id="328" r:id="rId63"/>
    <p:sldId id="326" r:id="rId64"/>
    <p:sldId id="327" r:id="rId65"/>
    <p:sldId id="329" r:id="rId66"/>
    <p:sldId id="330" r:id="rId67"/>
    <p:sldId id="331" r:id="rId68"/>
    <p:sldId id="332" r:id="rId69"/>
    <p:sldId id="333" r:id="rId70"/>
    <p:sldId id="335" r:id="rId71"/>
    <p:sldId id="336" r:id="rId72"/>
    <p:sldId id="337" r:id="rId73"/>
    <p:sldId id="338" r:id="rId74"/>
    <p:sldId id="339" r:id="rId75"/>
    <p:sldId id="340" r:id="rId76"/>
    <p:sldId id="341" r:id="rId77"/>
    <p:sldId id="343" r:id="rId78"/>
    <p:sldId id="344" r:id="rId79"/>
    <p:sldId id="345" r:id="rId80"/>
    <p:sldId id="346" r:id="rId81"/>
    <p:sldId id="347" r:id="rId82"/>
    <p:sldId id="348" r:id="rId83"/>
    <p:sldId id="349" r:id="rId84"/>
    <p:sldId id="351" r:id="rId85"/>
    <p:sldId id="352" r:id="rId86"/>
    <p:sldId id="353" r:id="rId87"/>
    <p:sldId id="354" r:id="rId88"/>
    <p:sldId id="362" r:id="rId89"/>
    <p:sldId id="364" r:id="rId90"/>
    <p:sldId id="365" r:id="rId91"/>
    <p:sldId id="366" r:id="rId92"/>
    <p:sldId id="367" r:id="rId93"/>
    <p:sldId id="368" r:id="rId94"/>
    <p:sldId id="369" r:id="rId95"/>
    <p:sldId id="370" r:id="rId96"/>
    <p:sldId id="371" r:id="rId97"/>
    <p:sldId id="372" r:id="rId98"/>
    <p:sldId id="373" r:id="rId99"/>
    <p:sldId id="374" r:id="rId100"/>
    <p:sldId id="376" r:id="rId101"/>
    <p:sldId id="379" r:id="rId102"/>
    <p:sldId id="380" r:id="rId103"/>
    <p:sldId id="381" r:id="rId104"/>
    <p:sldId id="385" r:id="rId105"/>
    <p:sldId id="387" r:id="rId106"/>
    <p:sldId id="389" r:id="rId107"/>
    <p:sldId id="382" r:id="rId108"/>
    <p:sldId id="383" r:id="rId109"/>
    <p:sldId id="384" r:id="rId110"/>
    <p:sldId id="390" r:id="rId111"/>
    <p:sldId id="391" r:id="rId112"/>
    <p:sldId id="392" r:id="rId113"/>
    <p:sldId id="393" r:id="rId114"/>
    <p:sldId id="394" r:id="rId115"/>
    <p:sldId id="395" r:id="rId116"/>
    <p:sldId id="396" r:id="rId117"/>
    <p:sldId id="257" r:id="rId118"/>
  </p:sldIdLst>
  <p:sldSz cx="10048875" cy="7781925"/>
  <p:notesSz cx="6858000" cy="9144000"/>
  <p:defaultTextStyle>
    <a:defPPr>
      <a:defRPr lang="es-ES"/>
    </a:defPPr>
    <a:lvl1pPr marL="0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51">
          <p15:clr>
            <a:srgbClr val="A4A3A4"/>
          </p15:clr>
        </p15:guide>
        <p15:guide id="2" pos="316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 autoAdjust="0"/>
    <p:restoredTop sz="96743" autoAdjust="0"/>
  </p:normalViewPr>
  <p:slideViewPr>
    <p:cSldViewPr snapToGrid="0" snapToObjects="1">
      <p:cViewPr varScale="1">
        <p:scale>
          <a:sx n="97" d="100"/>
          <a:sy n="97" d="100"/>
        </p:scale>
        <p:origin x="1746" y="90"/>
      </p:cViewPr>
      <p:guideLst>
        <p:guide orient="horz" pos="2451"/>
        <p:guide pos="316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53666" y="2417441"/>
            <a:ext cx="8541544" cy="1668070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07331" y="4409758"/>
            <a:ext cx="7034213" cy="198871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94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88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82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7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47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56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6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75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0E52C-EA52-8D4B-8929-9671E04A0AE7}" type="datetimeFigureOut">
              <a:rPr lang="es-ES" smtClean="0"/>
              <a:t>16/10/2019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EDA9-C55A-8145-A85C-80E4429229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8684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0E52C-EA52-8D4B-8929-9671E04A0AE7}" type="datetimeFigureOut">
              <a:rPr lang="es-ES" smtClean="0"/>
              <a:t>16/10/2019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EDA9-C55A-8145-A85C-80E4429229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8863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285434" y="311639"/>
            <a:ext cx="2260997" cy="663985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502444" y="311639"/>
            <a:ext cx="6615509" cy="663985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0E52C-EA52-8D4B-8929-9671E04A0AE7}" type="datetimeFigureOut">
              <a:rPr lang="es-ES" smtClean="0"/>
              <a:t>16/10/2019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EDA9-C55A-8145-A85C-80E4429229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2940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0E52C-EA52-8D4B-8929-9671E04A0AE7}" type="datetimeFigureOut">
              <a:rPr lang="es-ES" smtClean="0"/>
              <a:t>16/10/2019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EDA9-C55A-8145-A85C-80E4429229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2405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3792" y="5000608"/>
            <a:ext cx="8541544" cy="1545577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93792" y="3298312"/>
            <a:ext cx="8541544" cy="1702296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94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882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282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376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470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564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6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752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0E52C-EA52-8D4B-8929-9671E04A0AE7}" type="datetimeFigureOut">
              <a:rPr lang="es-ES" smtClean="0"/>
              <a:t>16/10/2019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EDA9-C55A-8145-A85C-80E4429229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1548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502444" y="1815783"/>
            <a:ext cx="4438253" cy="5135711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108178" y="1815783"/>
            <a:ext cx="4438253" cy="5135711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0E52C-EA52-8D4B-8929-9671E04A0AE7}" type="datetimeFigureOut">
              <a:rPr lang="es-ES" smtClean="0"/>
              <a:t>16/10/2019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EDA9-C55A-8145-A85C-80E4429229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6943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2444" y="1741927"/>
            <a:ext cx="4439998" cy="725952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2444" y="2467879"/>
            <a:ext cx="4439998" cy="4483614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04690" y="1741927"/>
            <a:ext cx="4441742" cy="725952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04690" y="2467879"/>
            <a:ext cx="4441742" cy="4483614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0E52C-EA52-8D4B-8929-9671E04A0AE7}" type="datetimeFigureOut">
              <a:rPr lang="es-ES" smtClean="0"/>
              <a:t>16/10/2019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EDA9-C55A-8145-A85C-80E4429229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2936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0E52C-EA52-8D4B-8929-9671E04A0AE7}" type="datetimeFigureOut">
              <a:rPr lang="es-ES" smtClean="0"/>
              <a:t>16/10/2019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EDA9-C55A-8145-A85C-80E4429229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6677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0E52C-EA52-8D4B-8929-9671E04A0AE7}" type="datetimeFigureOut">
              <a:rPr lang="es-ES" smtClean="0"/>
              <a:t>16/10/2019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EDA9-C55A-8145-A85C-80E4429229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0940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2444" y="309836"/>
            <a:ext cx="3306011" cy="1318604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28831" y="309837"/>
            <a:ext cx="5617600" cy="6641657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2444" y="1628441"/>
            <a:ext cx="3306011" cy="5323053"/>
          </a:xfr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0E52C-EA52-8D4B-8929-9671E04A0AE7}" type="datetimeFigureOut">
              <a:rPr lang="es-ES" smtClean="0"/>
              <a:t>16/10/2019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EDA9-C55A-8145-A85C-80E4429229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7748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69650" y="5447348"/>
            <a:ext cx="6029325" cy="64309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69650" y="695329"/>
            <a:ext cx="6029325" cy="4669155"/>
          </a:xfrm>
        </p:spPr>
        <p:txBody>
          <a:bodyPr/>
          <a:lstStyle>
            <a:lvl1pPr marL="0" indent="0">
              <a:buNone/>
              <a:defRPr sz="3600"/>
            </a:lvl1pPr>
            <a:lvl2pPr marL="509412" indent="0">
              <a:buNone/>
              <a:defRPr sz="3100"/>
            </a:lvl2pPr>
            <a:lvl3pPr marL="1018824" indent="0">
              <a:buNone/>
              <a:defRPr sz="2700"/>
            </a:lvl3pPr>
            <a:lvl4pPr marL="1528237" indent="0">
              <a:buNone/>
              <a:defRPr sz="2200"/>
            </a:lvl4pPr>
            <a:lvl5pPr marL="2037649" indent="0">
              <a:buNone/>
              <a:defRPr sz="2200"/>
            </a:lvl5pPr>
            <a:lvl6pPr marL="2547061" indent="0">
              <a:buNone/>
              <a:defRPr sz="2200"/>
            </a:lvl6pPr>
            <a:lvl7pPr marL="3056473" indent="0">
              <a:buNone/>
              <a:defRPr sz="2200"/>
            </a:lvl7pPr>
            <a:lvl8pPr marL="3565886" indent="0">
              <a:buNone/>
              <a:defRPr sz="2200"/>
            </a:lvl8pPr>
            <a:lvl9pPr marL="4075298" indent="0">
              <a:buNone/>
              <a:defRPr sz="22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69650" y="6090438"/>
            <a:ext cx="6029325" cy="913295"/>
          </a:xfr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0E52C-EA52-8D4B-8929-9671E04A0AE7}" type="datetimeFigureOut">
              <a:rPr lang="es-ES" smtClean="0"/>
              <a:t>16/10/2019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EDA9-C55A-8145-A85C-80E4429229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5181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502444" y="311638"/>
            <a:ext cx="9043988" cy="1296988"/>
          </a:xfrm>
          <a:prstGeom prst="rect">
            <a:avLst/>
          </a:prstGeom>
        </p:spPr>
        <p:txBody>
          <a:bodyPr vert="horz" lIns="101882" tIns="50941" rIns="101882" bIns="50941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2444" y="1815783"/>
            <a:ext cx="9043988" cy="5135711"/>
          </a:xfrm>
          <a:prstGeom prst="rect">
            <a:avLst/>
          </a:prstGeom>
        </p:spPr>
        <p:txBody>
          <a:bodyPr vert="horz" lIns="101882" tIns="50941" rIns="101882" bIns="50941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502444" y="7212692"/>
            <a:ext cx="2344738" cy="414315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A13F3-C41E-6B45-91C4-5B28E6C754FA}" type="datetimeFigureOut">
              <a:rPr lang="es-ES" smtClean="0"/>
              <a:t>16/10/2019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433366" y="7212692"/>
            <a:ext cx="3182144" cy="414315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7201694" y="7212692"/>
            <a:ext cx="2344738" cy="414315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6A54BD-AC63-BC40-87B5-8F267BC056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3945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509412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2059" indent="-382059" algn="l" defTabSz="509412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7795" indent="-318383" algn="l" defTabSz="509412" rtl="0" eaLnBrk="1" latinLnBrk="0" hangingPunct="1">
        <a:spcBef>
          <a:spcPct val="20000"/>
        </a:spcBef>
        <a:buFont typeface="Arial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73531" indent="-254706" algn="l" defTabSz="509412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82943" indent="-254706" algn="l" defTabSz="509412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92355" indent="-254706" algn="l" defTabSz="509412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01767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180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592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0004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-12700"/>
            <a:ext cx="6019800" cy="336833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267" y="716679"/>
            <a:ext cx="2548466" cy="878042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7491362"/>
            <a:ext cx="6019800" cy="336833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Procedimientos, cursores y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triggers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037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EE8211-59C6-4AAB-8BEF-10C357995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Creación del modelo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7BEA42-F4E6-4CC2-94EB-1F63063B1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CL" dirty="0"/>
              <a:t>Supongamos el ejemplo de una tabla llamada persona que posee 2 atributos. Un </a:t>
            </a:r>
            <a:r>
              <a:rPr lang="es-CL" dirty="0" err="1"/>
              <a:t>rut</a:t>
            </a:r>
            <a:r>
              <a:rPr lang="es-CL" dirty="0"/>
              <a:t> y nombre.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8BC91A3-322C-440B-975B-70CA718C8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707" y="3890962"/>
            <a:ext cx="3581459" cy="126037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8806072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7DF3FB-BB68-4587-840F-D33336546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Trigger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B9D32D-4A14-4772-B1B0-871E27303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CL" dirty="0"/>
              <a:t>Un </a:t>
            </a:r>
            <a:r>
              <a:rPr lang="es-CL" dirty="0" err="1"/>
              <a:t>trigger</a:t>
            </a:r>
            <a:r>
              <a:rPr lang="es-CL" dirty="0"/>
              <a:t> o disparador en español, es otro tipo de bloque almacenado asociado a una tabla o una base de datos.</a:t>
            </a:r>
          </a:p>
          <a:p>
            <a:pPr marL="0" indent="0" algn="just">
              <a:buNone/>
            </a:pPr>
            <a:r>
              <a:rPr lang="es-CL" dirty="0"/>
              <a:t>Su funcionamiento es en base a </a:t>
            </a:r>
            <a:r>
              <a:rPr lang="es-CL" u="sng" dirty="0"/>
              <a:t>eventos</a:t>
            </a:r>
            <a:r>
              <a:rPr lang="es-CL" dirty="0"/>
              <a:t> sobre una vista, tabla o una base de datos específica. De acuerdo al evento especificado, el bloque se ejecuta de forma automática.</a:t>
            </a:r>
          </a:p>
        </p:txBody>
      </p:sp>
    </p:spTree>
    <p:extLst>
      <p:ext uri="{BB962C8B-B14F-4D97-AF65-F5344CB8AC3E}">
        <p14:creationId xmlns:p14="http://schemas.microsoft.com/office/powerpoint/2010/main" val="388820040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7DF3FB-BB68-4587-840F-D33336546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Trigger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B9D32D-4A14-4772-B1B0-871E27303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444" y="1815783"/>
            <a:ext cx="9043988" cy="5654504"/>
          </a:xfrm>
        </p:spPr>
        <p:txBody>
          <a:bodyPr/>
          <a:lstStyle/>
          <a:p>
            <a:pPr marL="0" indent="0" algn="just">
              <a:buNone/>
            </a:pPr>
            <a:r>
              <a:rPr lang="es-CL" dirty="0"/>
              <a:t>Estos tipos de bloques son útiles para realizar cálculos, transformaciones, verificaciones, etc sobre los eventos de inserción, modificación y eliminación.</a:t>
            </a:r>
          </a:p>
        </p:txBody>
      </p:sp>
    </p:spTree>
    <p:extLst>
      <p:ext uri="{BB962C8B-B14F-4D97-AF65-F5344CB8AC3E}">
        <p14:creationId xmlns:p14="http://schemas.microsoft.com/office/powerpoint/2010/main" val="297090565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7DF3FB-BB68-4587-840F-D33336546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Trigger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B9D32D-4A14-4772-B1B0-871E27303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444" y="1815783"/>
            <a:ext cx="9043988" cy="5654504"/>
          </a:xfrm>
        </p:spPr>
        <p:txBody>
          <a:bodyPr/>
          <a:lstStyle/>
          <a:p>
            <a:pPr marL="0" indent="0" algn="just">
              <a:buNone/>
            </a:pPr>
            <a:r>
              <a:rPr lang="es-CL" dirty="0"/>
              <a:t>Estos tipos de bloques son útiles para realizar cálculos, transformaciones, verificaciones, etc sobre los eventos de inserción, modificación y eliminación.</a:t>
            </a:r>
          </a:p>
          <a:p>
            <a:pPr marL="0" indent="0" algn="just">
              <a:buNone/>
            </a:pPr>
            <a:r>
              <a:rPr lang="es-CL" dirty="0"/>
              <a:t>Los </a:t>
            </a:r>
            <a:r>
              <a:rPr lang="es-CL" dirty="0" err="1"/>
              <a:t>triggers</a:t>
            </a:r>
            <a:r>
              <a:rPr lang="es-CL" dirty="0"/>
              <a:t> no requieren especificar bloqueo de tablas, </a:t>
            </a:r>
            <a:r>
              <a:rPr lang="es-CL" dirty="0" err="1"/>
              <a:t>commit</a:t>
            </a:r>
            <a:r>
              <a:rPr lang="es-CL" dirty="0"/>
              <a:t> o </a:t>
            </a:r>
            <a:r>
              <a:rPr lang="es-CL" dirty="0" err="1"/>
              <a:t>rollback</a:t>
            </a:r>
            <a:r>
              <a:rPr lang="es-CL" dirty="0"/>
              <a:t>. La ejecución de estos comandos es automática.</a:t>
            </a:r>
          </a:p>
        </p:txBody>
      </p:sp>
    </p:spTree>
    <p:extLst>
      <p:ext uri="{BB962C8B-B14F-4D97-AF65-F5344CB8AC3E}">
        <p14:creationId xmlns:p14="http://schemas.microsoft.com/office/powerpoint/2010/main" val="13308306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ABF65C-BDB7-4144-B12D-E7B3D0F56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Trigger</a:t>
            </a:r>
            <a:r>
              <a:rPr lang="es-CL" dirty="0"/>
              <a:t> (Sintaxis)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EC75629A-D669-4B20-AA88-0882E450B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7176" y="2280761"/>
            <a:ext cx="7234522" cy="455917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7955832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909F70-AFEA-49F3-85E2-29E4CFDA8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Trigger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414758-B84D-4A20-8176-6C8E27639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L" sz="3200" dirty="0"/>
              <a:t>Los </a:t>
            </a:r>
            <a:r>
              <a:rPr lang="es-CL" sz="3200" dirty="0" err="1"/>
              <a:t>triggers</a:t>
            </a:r>
            <a:r>
              <a:rPr lang="es-CL" sz="3200" dirty="0"/>
              <a:t> se pueden activar antes o después de la ejecución de un evento asociado a una tabla.</a:t>
            </a:r>
          </a:p>
        </p:txBody>
      </p:sp>
    </p:spTree>
    <p:extLst>
      <p:ext uri="{BB962C8B-B14F-4D97-AF65-F5344CB8AC3E}">
        <p14:creationId xmlns:p14="http://schemas.microsoft.com/office/powerpoint/2010/main" val="380029257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909F70-AFEA-49F3-85E2-29E4CFDA8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Trigger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414758-B84D-4A20-8176-6C8E27639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L" sz="3200" dirty="0"/>
              <a:t>Los </a:t>
            </a:r>
            <a:r>
              <a:rPr lang="es-CL" sz="3200" dirty="0" err="1"/>
              <a:t>triggers</a:t>
            </a:r>
            <a:r>
              <a:rPr lang="es-CL" sz="3200" dirty="0"/>
              <a:t> se pueden activar antes o después de la ejecución de un evento asociado a una tabla.</a:t>
            </a:r>
          </a:p>
          <a:p>
            <a:pPr marL="0" indent="0" algn="just">
              <a:buNone/>
            </a:pPr>
            <a:r>
              <a:rPr lang="es-CL" sz="3200" dirty="0"/>
              <a:t>El asociar un </a:t>
            </a:r>
            <a:r>
              <a:rPr lang="es-CL" sz="3200" dirty="0" err="1"/>
              <a:t>trigger</a:t>
            </a:r>
            <a:r>
              <a:rPr lang="es-CL" sz="3200" dirty="0"/>
              <a:t> a una tabla, significa que puede trabajar con sus columnas al momento de una inserción, modificación o eliminación.</a:t>
            </a:r>
          </a:p>
          <a:p>
            <a:pPr marL="0" indent="0" algn="just">
              <a:buNone/>
            </a:pPr>
            <a:br>
              <a:rPr lang="es-CL" dirty="0">
                <a:solidFill>
                  <a:srgbClr val="FF0000"/>
                </a:solidFill>
              </a:rPr>
            </a:br>
            <a:endParaRPr lang="es-CL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8614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909F70-AFEA-49F3-85E2-29E4CFDA8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Trigger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414758-B84D-4A20-8176-6C8E27639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444" y="1815783"/>
            <a:ext cx="9043988" cy="565450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L" sz="3200" dirty="0"/>
              <a:t>Los </a:t>
            </a:r>
            <a:r>
              <a:rPr lang="es-CL" sz="3200" dirty="0" err="1"/>
              <a:t>triggers</a:t>
            </a:r>
            <a:r>
              <a:rPr lang="es-CL" sz="3200" dirty="0"/>
              <a:t> se pueden activar antes o después de la ejecución de un evento asociado a una tabla.</a:t>
            </a:r>
          </a:p>
          <a:p>
            <a:pPr marL="0" indent="0" algn="just">
              <a:buNone/>
            </a:pPr>
            <a:r>
              <a:rPr lang="es-CL" sz="3200" dirty="0"/>
              <a:t>El asociar un </a:t>
            </a:r>
            <a:r>
              <a:rPr lang="es-CL" sz="3200" dirty="0" err="1"/>
              <a:t>trigger</a:t>
            </a:r>
            <a:r>
              <a:rPr lang="es-CL" sz="3200" dirty="0"/>
              <a:t> a una tabla, significa que puede trabajar con sus columnas al momento de una inserción, modificación o eliminación.</a:t>
            </a:r>
          </a:p>
          <a:p>
            <a:pPr marL="0" indent="0" algn="just">
              <a:buNone/>
            </a:pPr>
            <a:r>
              <a:rPr lang="es-CL" sz="3200" dirty="0"/>
              <a:t>La manipulación de las columnas dentro del </a:t>
            </a:r>
            <a:r>
              <a:rPr lang="es-CL" sz="3200" dirty="0" err="1"/>
              <a:t>trigger</a:t>
            </a:r>
            <a:r>
              <a:rPr lang="es-CL" sz="3200" dirty="0"/>
              <a:t> utilizan los prefijos :NEW y :OLD seguido luego por el nombre de la columna sobre la cual se quiere trabajar.</a:t>
            </a:r>
          </a:p>
          <a:p>
            <a:pPr marL="0" indent="0">
              <a:buNone/>
            </a:pPr>
            <a:br>
              <a:rPr lang="es-CL" sz="2400" dirty="0">
                <a:solidFill>
                  <a:srgbClr val="FF0000"/>
                </a:solidFill>
              </a:rPr>
            </a:br>
            <a:r>
              <a:rPr lang="es-CL" sz="2400" dirty="0">
                <a:solidFill>
                  <a:srgbClr val="FF0000"/>
                </a:solidFill>
              </a:rPr>
              <a:t>*explicar en pizarra.</a:t>
            </a:r>
            <a:endParaRPr lang="es-CL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91280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51D0DD-DF19-415D-B4CB-481633ED1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Trigger</a:t>
            </a:r>
            <a:r>
              <a:rPr lang="es-CL" dirty="0"/>
              <a:t> (Ejemplo)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F99A11-97DB-45E2-A177-F9C0C25CE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L" sz="3200" dirty="0"/>
              <a:t>Un ejemplo sencillo de </a:t>
            </a:r>
            <a:r>
              <a:rPr lang="es-CL" sz="3200" dirty="0" err="1"/>
              <a:t>trigger</a:t>
            </a:r>
            <a:r>
              <a:rPr lang="es-CL" sz="3200" dirty="0"/>
              <a:t> puede ser estandarizar todo el texto que se inserta sobre una tabla dejándolo en mayúsculas. Esto para tener un formato único de </a:t>
            </a:r>
            <a:r>
              <a:rPr lang="es-CL" sz="3200" u="sng" dirty="0" err="1"/>
              <a:t>strings</a:t>
            </a:r>
            <a:r>
              <a:rPr lang="es-CL" sz="3200" dirty="0"/>
              <a:t> o </a:t>
            </a:r>
            <a:r>
              <a:rPr lang="es-CL" sz="3200" u="sng" dirty="0"/>
              <a:t>texto</a:t>
            </a:r>
            <a:r>
              <a:rPr lang="es-CL" sz="3200" dirty="0"/>
              <a:t> sobre la base de datos.</a:t>
            </a:r>
          </a:p>
        </p:txBody>
      </p:sp>
    </p:spTree>
    <p:extLst>
      <p:ext uri="{BB962C8B-B14F-4D97-AF65-F5344CB8AC3E}">
        <p14:creationId xmlns:p14="http://schemas.microsoft.com/office/powerpoint/2010/main" val="390185452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51D0DD-DF19-415D-B4CB-481633ED1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Trigger</a:t>
            </a:r>
            <a:r>
              <a:rPr lang="es-CL" dirty="0"/>
              <a:t> (Ejemplo)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F99A11-97DB-45E2-A177-F9C0C25CE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L" sz="3200" dirty="0"/>
              <a:t>Un ejemplo sencillo de </a:t>
            </a:r>
            <a:r>
              <a:rPr lang="es-CL" sz="3200" dirty="0" err="1"/>
              <a:t>trigger</a:t>
            </a:r>
            <a:r>
              <a:rPr lang="es-CL" sz="3200" dirty="0"/>
              <a:t> puede ser estandarizar todo el texto que se inserta sobre una tabla dejándolo en mayúsculas. Esto para tener un formato único de </a:t>
            </a:r>
            <a:r>
              <a:rPr lang="es-CL" sz="3200" u="sng" dirty="0" err="1"/>
              <a:t>strings</a:t>
            </a:r>
            <a:r>
              <a:rPr lang="es-CL" sz="3200" dirty="0"/>
              <a:t> o </a:t>
            </a:r>
            <a:r>
              <a:rPr lang="es-CL" sz="3200" u="sng" dirty="0"/>
              <a:t>texto</a:t>
            </a:r>
            <a:r>
              <a:rPr lang="es-CL" sz="3200" dirty="0"/>
              <a:t> sobre la base de datos.</a:t>
            </a:r>
          </a:p>
          <a:p>
            <a:pPr marL="0" indent="0" algn="just">
              <a:buNone/>
            </a:pPr>
            <a:r>
              <a:rPr lang="es-CL" sz="3200" dirty="0"/>
              <a:t>Para esto, debemos especificar la tabla sobre la cual actuará el </a:t>
            </a:r>
            <a:r>
              <a:rPr lang="es-CL" sz="3200" dirty="0" err="1"/>
              <a:t>trigger</a:t>
            </a:r>
            <a:r>
              <a:rPr lang="es-CL" sz="3200" dirty="0"/>
              <a:t> y el evento que deberá ocurrir para su “</a:t>
            </a:r>
            <a:r>
              <a:rPr lang="es-CL" sz="3200" dirty="0" err="1"/>
              <a:t>gatillación</a:t>
            </a:r>
            <a:r>
              <a:rPr lang="es-CL" sz="3200" dirty="0"/>
              <a:t>” o activación.</a:t>
            </a:r>
          </a:p>
        </p:txBody>
      </p:sp>
    </p:spTree>
    <p:extLst>
      <p:ext uri="{BB962C8B-B14F-4D97-AF65-F5344CB8AC3E}">
        <p14:creationId xmlns:p14="http://schemas.microsoft.com/office/powerpoint/2010/main" val="56587487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3CCF49-A299-4AC2-91C0-74F6E9C08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Trigger</a:t>
            </a:r>
            <a:r>
              <a:rPr lang="es-CL" dirty="0"/>
              <a:t> (Ejemplo)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89170F31-3B04-40F0-87E1-42821C135D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8819" y="1774646"/>
            <a:ext cx="5671235" cy="19983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8DE9C4C2-D423-4DF8-B457-CCFE0A56A334}"/>
              </a:ext>
            </a:extLst>
          </p:cNvPr>
          <p:cNvSpPr txBox="1">
            <a:spLocks/>
          </p:cNvSpPr>
          <p:nvPr/>
        </p:nvSpPr>
        <p:spPr>
          <a:xfrm>
            <a:off x="502444" y="3938995"/>
            <a:ext cx="9043988" cy="3012499"/>
          </a:xfrm>
          <a:prstGeom prst="rect">
            <a:avLst/>
          </a:prstGeom>
        </p:spPr>
        <p:txBody>
          <a:bodyPr vert="horz" lIns="101882" tIns="50941" rIns="101882" bIns="50941" rtlCol="0">
            <a:normAutofit/>
          </a:bodyPr>
          <a:lstStyle>
            <a:lvl1pPr marL="382059" indent="-382059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/>
              <a:buNone/>
            </a:pPr>
            <a:r>
              <a:rPr lang="es-CL" sz="2800" dirty="0"/>
              <a:t>El </a:t>
            </a:r>
            <a:r>
              <a:rPr lang="es-CL" sz="2800" dirty="0" err="1"/>
              <a:t>trigger</a:t>
            </a:r>
            <a:r>
              <a:rPr lang="es-CL" sz="2800" dirty="0"/>
              <a:t> se encarga de transformar el nombre del producto a mayúsculas </a:t>
            </a:r>
            <a:r>
              <a:rPr lang="es-CL" sz="2800" u="sng" dirty="0"/>
              <a:t>antes</a:t>
            </a:r>
            <a:r>
              <a:rPr lang="es-CL" sz="2800" dirty="0"/>
              <a:t> de realizar un </a:t>
            </a:r>
            <a:r>
              <a:rPr lang="es-CL" sz="2800" u="sng" dirty="0" err="1"/>
              <a:t>insert</a:t>
            </a:r>
            <a:r>
              <a:rPr lang="es-CL" sz="2800" dirty="0"/>
              <a:t> sobre la tabla </a:t>
            </a:r>
            <a:r>
              <a:rPr lang="es-CL" sz="2800" u="sng" dirty="0"/>
              <a:t>producto</a:t>
            </a:r>
            <a:r>
              <a:rPr lang="es-CL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8775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EE8211-59C6-4AAB-8BEF-10C357995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Creación del modelo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7BEA42-F4E6-4CC2-94EB-1F63063B1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CL" dirty="0"/>
              <a:t>Supongamos el ejemplo de una tabla llamada persona que posee 2 atributos. Un </a:t>
            </a:r>
            <a:r>
              <a:rPr lang="es-CL" dirty="0" err="1"/>
              <a:t>rut</a:t>
            </a:r>
            <a:r>
              <a:rPr lang="es-CL" dirty="0"/>
              <a:t> y nombre.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221B916-7406-485C-BF13-C0481C69F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99" y="3491713"/>
            <a:ext cx="8296275" cy="41529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5145838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3CCF49-A299-4AC2-91C0-74F6E9C08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Trigger</a:t>
            </a:r>
            <a:r>
              <a:rPr lang="es-CL" dirty="0"/>
              <a:t> (Ejemplo)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89170F31-3B04-40F0-87E1-42821C135D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8819" y="1774646"/>
            <a:ext cx="5671235" cy="19983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8DE9C4C2-D423-4DF8-B457-CCFE0A56A334}"/>
              </a:ext>
            </a:extLst>
          </p:cNvPr>
          <p:cNvSpPr txBox="1">
            <a:spLocks/>
          </p:cNvSpPr>
          <p:nvPr/>
        </p:nvSpPr>
        <p:spPr>
          <a:xfrm>
            <a:off x="502444" y="3938995"/>
            <a:ext cx="9043988" cy="3531292"/>
          </a:xfrm>
          <a:prstGeom prst="rect">
            <a:avLst/>
          </a:prstGeom>
        </p:spPr>
        <p:txBody>
          <a:bodyPr vert="horz" lIns="101882" tIns="50941" rIns="101882" bIns="50941" rtlCol="0">
            <a:normAutofit/>
          </a:bodyPr>
          <a:lstStyle>
            <a:lvl1pPr marL="382059" indent="-382059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/>
              <a:buNone/>
            </a:pPr>
            <a:r>
              <a:rPr lang="es-CL" sz="2800" dirty="0"/>
              <a:t>El </a:t>
            </a:r>
            <a:r>
              <a:rPr lang="es-CL" sz="2800" dirty="0" err="1"/>
              <a:t>trigger</a:t>
            </a:r>
            <a:r>
              <a:rPr lang="es-CL" sz="2800" dirty="0"/>
              <a:t> se encarga de transformar el nombre del producto a mayúsculas </a:t>
            </a:r>
            <a:r>
              <a:rPr lang="es-CL" sz="2800" u="sng" dirty="0"/>
              <a:t>antes</a:t>
            </a:r>
            <a:r>
              <a:rPr lang="es-CL" sz="2800" dirty="0"/>
              <a:t> de realizar un </a:t>
            </a:r>
            <a:r>
              <a:rPr lang="es-CL" sz="2800" u="sng" dirty="0" err="1"/>
              <a:t>insert</a:t>
            </a:r>
            <a:r>
              <a:rPr lang="es-CL" sz="2800" dirty="0"/>
              <a:t> sobre la tabla </a:t>
            </a:r>
            <a:r>
              <a:rPr lang="es-CL" sz="2800" u="sng" dirty="0"/>
              <a:t>producto</a:t>
            </a:r>
            <a:r>
              <a:rPr lang="es-CL" sz="2800" dirty="0"/>
              <a:t>.</a:t>
            </a:r>
          </a:p>
          <a:p>
            <a:pPr marL="0" indent="0" algn="just">
              <a:buFont typeface="Arial"/>
              <a:buNone/>
            </a:pPr>
            <a:r>
              <a:rPr lang="es-CL" sz="2800" dirty="0"/>
              <a:t>Como el valor que está ingresando en el INSERT es nuevo, utilizamos el prefijo :NEW para manipular el valor de la columna. En caso de que el valor de una columna ya exista en la tabla, utilizamos el prefijo :OLD.</a:t>
            </a:r>
          </a:p>
        </p:txBody>
      </p:sp>
    </p:spTree>
    <p:extLst>
      <p:ext uri="{BB962C8B-B14F-4D97-AF65-F5344CB8AC3E}">
        <p14:creationId xmlns:p14="http://schemas.microsoft.com/office/powerpoint/2010/main" val="350916518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FAB600-8F6B-413E-B8A4-FBE32A904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Trigger</a:t>
            </a:r>
            <a:r>
              <a:rPr lang="es-CL" dirty="0"/>
              <a:t> (Ejemplo 2)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E024AC-E79B-4988-A47F-39DF99B4A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A1B2321-B44D-4F02-A9A7-DF29C14CF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43" y="1451310"/>
            <a:ext cx="9043988" cy="614595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1869818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BC7B87-112E-4394-9DBC-A15882705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Trigger</a:t>
            </a:r>
            <a:r>
              <a:rPr lang="es-CL" dirty="0"/>
              <a:t> (Ejemplo 2)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4AFFA7-BAD5-4F30-BEA8-2772F6C1A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CL" dirty="0"/>
              <a:t>Consideremos un </a:t>
            </a:r>
            <a:r>
              <a:rPr lang="es-CL" dirty="0" err="1"/>
              <a:t>trigger</a:t>
            </a:r>
            <a:r>
              <a:rPr lang="es-CL" dirty="0"/>
              <a:t> que inserte datos sobre la tabla cliente luego de ingresar un usuario.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975FA8E-DFB8-42E8-B175-80C3FA8A8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45" y="3654987"/>
            <a:ext cx="2459865" cy="35793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9574301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BC7B87-112E-4394-9DBC-A15882705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Trigger</a:t>
            </a:r>
            <a:r>
              <a:rPr lang="es-CL" dirty="0"/>
              <a:t> (Ejemplo 2)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4AFFA7-BAD5-4F30-BEA8-2772F6C1A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444" y="1815783"/>
            <a:ext cx="9043988" cy="5135711"/>
          </a:xfrm>
        </p:spPr>
        <p:txBody>
          <a:bodyPr/>
          <a:lstStyle/>
          <a:p>
            <a:pPr marL="0" indent="0" algn="just">
              <a:buNone/>
            </a:pPr>
            <a:r>
              <a:rPr lang="es-CL" dirty="0"/>
              <a:t>Consideremos un </a:t>
            </a:r>
            <a:r>
              <a:rPr lang="es-CL" dirty="0" err="1"/>
              <a:t>trigger</a:t>
            </a:r>
            <a:r>
              <a:rPr lang="es-CL" dirty="0"/>
              <a:t> que inserte datos sobre la tabla cliente luego de ingresar un usuario.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975FA8E-DFB8-42E8-B175-80C3FA8A8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45" y="3654987"/>
            <a:ext cx="2459865" cy="35793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028E8E9E-C625-44A2-A1FA-4469AAC159DF}"/>
              </a:ext>
            </a:extLst>
          </p:cNvPr>
          <p:cNvSpPr txBox="1">
            <a:spLocks/>
          </p:cNvSpPr>
          <p:nvPr/>
        </p:nvSpPr>
        <p:spPr>
          <a:xfrm>
            <a:off x="3629910" y="3329395"/>
            <a:ext cx="5916521" cy="4140892"/>
          </a:xfrm>
          <a:prstGeom prst="rect">
            <a:avLst/>
          </a:prstGeom>
        </p:spPr>
        <p:txBody>
          <a:bodyPr vert="horz" lIns="101882" tIns="50941" rIns="101882" bIns="50941" rtlCol="0">
            <a:normAutofit/>
          </a:bodyPr>
          <a:lstStyle>
            <a:lvl1pPr marL="382059" indent="-382059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/>
              <a:buNone/>
            </a:pPr>
            <a:r>
              <a:rPr lang="es-CL" sz="2800" dirty="0"/>
              <a:t>Debemos indicarle al </a:t>
            </a:r>
            <a:r>
              <a:rPr lang="es-CL" sz="2800" dirty="0" err="1"/>
              <a:t>trigger</a:t>
            </a:r>
            <a:r>
              <a:rPr lang="es-CL" sz="2800" dirty="0"/>
              <a:t> que realice una inserción sobre la tabla “cliente” luego de que se ingresen los datos en la tabla “usuario”. </a:t>
            </a:r>
          </a:p>
        </p:txBody>
      </p:sp>
    </p:spTree>
    <p:extLst>
      <p:ext uri="{BB962C8B-B14F-4D97-AF65-F5344CB8AC3E}">
        <p14:creationId xmlns:p14="http://schemas.microsoft.com/office/powerpoint/2010/main" val="105829510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BC7B87-112E-4394-9DBC-A15882705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Trigger</a:t>
            </a:r>
            <a:r>
              <a:rPr lang="es-CL" dirty="0"/>
              <a:t> (Ejemplo 2)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4AFFA7-BAD5-4F30-BEA8-2772F6C1A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444" y="1815783"/>
            <a:ext cx="9043988" cy="5135711"/>
          </a:xfrm>
        </p:spPr>
        <p:txBody>
          <a:bodyPr/>
          <a:lstStyle/>
          <a:p>
            <a:pPr marL="0" indent="0" algn="just">
              <a:buNone/>
            </a:pPr>
            <a:r>
              <a:rPr lang="es-CL" dirty="0"/>
              <a:t>Consideremos un </a:t>
            </a:r>
            <a:r>
              <a:rPr lang="es-CL" dirty="0" err="1"/>
              <a:t>trigger</a:t>
            </a:r>
            <a:r>
              <a:rPr lang="es-CL" dirty="0"/>
              <a:t> que inserte datos sobre la tabla cliente luego de ingresar un usuario.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975FA8E-DFB8-42E8-B175-80C3FA8A8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45" y="3654987"/>
            <a:ext cx="2459865" cy="35793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028E8E9E-C625-44A2-A1FA-4469AAC159DF}"/>
              </a:ext>
            </a:extLst>
          </p:cNvPr>
          <p:cNvSpPr txBox="1">
            <a:spLocks/>
          </p:cNvSpPr>
          <p:nvPr/>
        </p:nvSpPr>
        <p:spPr>
          <a:xfrm>
            <a:off x="3629910" y="3329395"/>
            <a:ext cx="5916521" cy="4140892"/>
          </a:xfrm>
          <a:prstGeom prst="rect">
            <a:avLst/>
          </a:prstGeom>
        </p:spPr>
        <p:txBody>
          <a:bodyPr vert="horz" lIns="101882" tIns="50941" rIns="101882" bIns="50941" rtlCol="0">
            <a:normAutofit/>
          </a:bodyPr>
          <a:lstStyle>
            <a:lvl1pPr marL="382059" indent="-382059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/>
              <a:buNone/>
            </a:pPr>
            <a:r>
              <a:rPr lang="es-CL" sz="2800" dirty="0"/>
              <a:t>Debemos indicarle al </a:t>
            </a:r>
            <a:r>
              <a:rPr lang="es-CL" sz="2800" dirty="0" err="1"/>
              <a:t>trigger</a:t>
            </a:r>
            <a:r>
              <a:rPr lang="es-CL" sz="2800" dirty="0"/>
              <a:t> que realice una inserción sobre la tabla “cliente” luego de que se ingresen los datos en la tabla “usuario”.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E03BF82-2DE9-4FB9-9500-7B740ACB8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982" y="5260487"/>
            <a:ext cx="5916520" cy="222108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8956209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7D5FE5-F650-4BD6-8A83-78E2828B5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Ejercicios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8A5A5B-A5F1-4585-8937-1E8E65C7B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CL" sz="3200" dirty="0"/>
              <a:t>Realice un </a:t>
            </a:r>
            <a:r>
              <a:rPr lang="es-CL" sz="3200" dirty="0" err="1"/>
              <a:t>trigger</a:t>
            </a:r>
            <a:r>
              <a:rPr lang="es-CL" sz="3200" dirty="0"/>
              <a:t> para la tabla usuario para que deje en mayúsculas el nombre, apellidos y correo. Además, que genere una contraseña automática considerando la primera letra del nombre, el primer apellido y los 3 últimos dígitos del </a:t>
            </a:r>
            <a:r>
              <a:rPr lang="es-CL" sz="3200" dirty="0" err="1"/>
              <a:t>rut</a:t>
            </a:r>
            <a:r>
              <a:rPr lang="es-CL" sz="3200" dirty="0"/>
              <a:t> antes del </a:t>
            </a:r>
            <a:r>
              <a:rPr lang="es-CL" sz="3200" dirty="0" err="1"/>
              <a:t>guión</a:t>
            </a:r>
            <a:r>
              <a:rPr lang="es-CL" sz="3200" dirty="0"/>
              <a:t>.</a:t>
            </a:r>
          </a:p>
          <a:p>
            <a:pPr lvl="1" algn="just"/>
            <a:r>
              <a:rPr lang="es-CL" sz="3200" dirty="0" err="1"/>
              <a:t>Ej</a:t>
            </a:r>
            <a:r>
              <a:rPr lang="es-CL" sz="3200" dirty="0"/>
              <a:t>: Felipe Tapia – Rut: 185756203</a:t>
            </a:r>
          </a:p>
          <a:p>
            <a:pPr lvl="1" algn="just"/>
            <a:r>
              <a:rPr lang="es-CL" sz="3200" dirty="0"/>
              <a:t>Contraseña: FTAPIA620</a:t>
            </a:r>
          </a:p>
        </p:txBody>
      </p:sp>
    </p:spTree>
    <p:extLst>
      <p:ext uri="{BB962C8B-B14F-4D97-AF65-F5344CB8AC3E}">
        <p14:creationId xmlns:p14="http://schemas.microsoft.com/office/powerpoint/2010/main" val="211987234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EAFA73-4D11-4679-A735-802C9DB8A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Ejercicios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0781A1-0F94-4E82-9898-44851BF43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444" y="1815783"/>
            <a:ext cx="9043988" cy="5654504"/>
          </a:xfrm>
        </p:spPr>
        <p:txBody>
          <a:bodyPr>
            <a:normAutofit/>
          </a:bodyPr>
          <a:lstStyle/>
          <a:p>
            <a:pPr algn="just"/>
            <a:r>
              <a:rPr lang="es-CL" dirty="0"/>
              <a:t>Realice un </a:t>
            </a:r>
            <a:r>
              <a:rPr lang="es-CL" dirty="0" err="1"/>
              <a:t>trigger</a:t>
            </a:r>
            <a:r>
              <a:rPr lang="es-CL" dirty="0"/>
              <a:t> que permita actualizar el total de la boleta cada vez que se ingresa un producto en la tabla detalle.</a:t>
            </a:r>
          </a:p>
          <a:p>
            <a:pPr algn="just"/>
            <a:r>
              <a:rPr lang="es-CL" dirty="0"/>
              <a:t>Realice un </a:t>
            </a:r>
            <a:r>
              <a:rPr lang="es-CL" dirty="0" err="1"/>
              <a:t>trigger</a:t>
            </a:r>
            <a:r>
              <a:rPr lang="es-CL" dirty="0"/>
              <a:t> que permita disminuir el stock de la tabla producto cada vez que se ingresa un producto en la tabla detalle.</a:t>
            </a:r>
          </a:p>
          <a:p>
            <a:pPr algn="just"/>
            <a:r>
              <a:rPr lang="es-CL" dirty="0"/>
              <a:t>Realice un </a:t>
            </a:r>
            <a:r>
              <a:rPr lang="es-CL" dirty="0" err="1"/>
              <a:t>trigger</a:t>
            </a:r>
            <a:r>
              <a:rPr lang="es-CL" dirty="0"/>
              <a:t> que permita ajustar el total de la tabla detalle de acuerdo a la cantidad del producto que se inserta.</a:t>
            </a:r>
          </a:p>
        </p:txBody>
      </p:sp>
    </p:spTree>
    <p:extLst>
      <p:ext uri="{BB962C8B-B14F-4D97-AF65-F5344CB8AC3E}">
        <p14:creationId xmlns:p14="http://schemas.microsoft.com/office/powerpoint/2010/main" val="317868370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918" y="454212"/>
            <a:ext cx="2048314" cy="70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723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189E5A-62C4-40B4-B7DC-71D0834CC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Creación del modelo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631CE5-820F-4B95-B88F-408DFE788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L" sz="3200" dirty="0"/>
              <a:t>Supongamos otro ejemplo de un procedimiento que agrega, modifique o elimine una columna de una tabla.</a:t>
            </a:r>
          </a:p>
        </p:txBody>
      </p:sp>
    </p:spTree>
    <p:extLst>
      <p:ext uri="{BB962C8B-B14F-4D97-AF65-F5344CB8AC3E}">
        <p14:creationId xmlns:p14="http://schemas.microsoft.com/office/powerpoint/2010/main" val="1602499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189E5A-62C4-40B4-B7DC-71D0834CC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Creación del modelo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631CE5-820F-4B95-B88F-408DFE788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L" sz="3200" dirty="0"/>
              <a:t>Supongamos otro ejemplo de un procedimiento que agrega, modifique o elimine una columna de una tabla.</a:t>
            </a:r>
          </a:p>
          <a:p>
            <a:pPr marL="0" indent="0" algn="just">
              <a:buNone/>
            </a:pPr>
            <a:r>
              <a:rPr lang="es-CL" sz="3200" dirty="0"/>
              <a:t>El procedimiento puede ser genérico para alterar cualquier tabla y columna. De esta forma, ejecutar la llamada del procedimiento puede permitir alterar cualquier tabla.</a:t>
            </a:r>
          </a:p>
        </p:txBody>
      </p:sp>
    </p:spTree>
    <p:extLst>
      <p:ext uri="{BB962C8B-B14F-4D97-AF65-F5344CB8AC3E}">
        <p14:creationId xmlns:p14="http://schemas.microsoft.com/office/powerpoint/2010/main" val="143043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ED416B-D1EA-4774-8975-877A89EA2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282B15-7A25-4BFC-83D7-BDED075C3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56B76AC-7A86-4486-9209-74472DF33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4" y="57149"/>
            <a:ext cx="9610725" cy="76676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60154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5F4057-EDED-4258-8D41-311B678C9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C4F64A-4D28-4531-9EB4-833CF33E6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CL" dirty="0"/>
              <a:t>Como bien vimos anteriormente, la finalidad de un cursor es </a:t>
            </a:r>
            <a:r>
              <a:rPr lang="es-CL" u="sng" dirty="0"/>
              <a:t>recorrer</a:t>
            </a:r>
            <a:r>
              <a:rPr lang="es-CL" dirty="0"/>
              <a:t> las filas de una sentencia SELECT.</a:t>
            </a:r>
            <a:endParaRPr lang="es-CL" u="sng" dirty="0"/>
          </a:p>
        </p:txBody>
      </p:sp>
    </p:spTree>
    <p:extLst>
      <p:ext uri="{BB962C8B-B14F-4D97-AF65-F5344CB8AC3E}">
        <p14:creationId xmlns:p14="http://schemas.microsoft.com/office/powerpoint/2010/main" val="594397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5F4057-EDED-4258-8D41-311B678C9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C4F64A-4D28-4531-9EB4-833CF33E6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CL" dirty="0"/>
              <a:t>Como bien vimos anteriormente, la finalidad de un cursor es </a:t>
            </a:r>
            <a:r>
              <a:rPr lang="es-CL" u="sng" dirty="0"/>
              <a:t>recorrer</a:t>
            </a:r>
            <a:r>
              <a:rPr lang="es-CL" dirty="0"/>
              <a:t> las filas de una sentencia SELECT.</a:t>
            </a:r>
          </a:p>
          <a:p>
            <a:pPr marL="0" indent="0" algn="just">
              <a:buNone/>
            </a:pPr>
            <a:r>
              <a:rPr lang="es-CL" dirty="0"/>
              <a:t>El cursor siempre se debe recorrer utilizando una estructura iterativa o LOOP. Tal como está ejemplificado en la sintaxis.</a:t>
            </a:r>
          </a:p>
        </p:txBody>
      </p:sp>
    </p:spTree>
    <p:extLst>
      <p:ext uri="{BB962C8B-B14F-4D97-AF65-F5344CB8AC3E}">
        <p14:creationId xmlns:p14="http://schemas.microsoft.com/office/powerpoint/2010/main" val="2682976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B381FA-ACC1-4683-B452-424B0D3AF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(Sintaxis)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8ECDCA-BE55-41C5-914C-E870ADEA0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L" dirty="0"/>
              <a:t>Creación del cursor:</a:t>
            </a:r>
          </a:p>
          <a:p>
            <a:pPr marL="0" indent="0">
              <a:buNone/>
            </a:pPr>
            <a:endParaRPr lang="es-CL" dirty="0"/>
          </a:p>
          <a:p>
            <a:pPr marL="0" indent="0">
              <a:buNone/>
            </a:pPr>
            <a:endParaRPr lang="es-CL" dirty="0"/>
          </a:p>
          <a:p>
            <a:pPr marL="0" indent="0">
              <a:buNone/>
            </a:pPr>
            <a:r>
              <a:rPr lang="es-CL" dirty="0"/>
              <a:t>Recorrer el cursor: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ECA81C5-4DE7-438A-AC1F-9B4297B33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008" y="2705303"/>
            <a:ext cx="3878858" cy="7791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929093A-27B1-405E-9C55-007F84F76078}"/>
              </a:ext>
            </a:extLst>
          </p:cNvPr>
          <p:cNvSpPr txBox="1"/>
          <p:nvPr/>
        </p:nvSpPr>
        <p:spPr>
          <a:xfrm>
            <a:off x="779710" y="6617110"/>
            <a:ext cx="4978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 dirty="0"/>
              <a:t>* Esto va dentro de un bloque anónimo, procedimiento o función.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3BE7BF8-A573-4268-BFEC-5A9F28938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67" y="4877269"/>
            <a:ext cx="8338940" cy="175041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20583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3A68D3-4A07-475E-9288-E4D6FF282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(Ejemplo)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06FF89-D9A2-41BD-AA6C-561C01D1D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L" sz="2800" dirty="0"/>
              <a:t>Supongamos que nuestra tienda necesita encargar productos a un proveedor cuando el stock de productos es inferior a 5 unidades.</a:t>
            </a:r>
          </a:p>
        </p:txBody>
      </p:sp>
    </p:spTree>
    <p:extLst>
      <p:ext uri="{BB962C8B-B14F-4D97-AF65-F5344CB8AC3E}">
        <p14:creationId xmlns:p14="http://schemas.microsoft.com/office/powerpoint/2010/main" val="793833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3A68D3-4A07-475E-9288-E4D6FF282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(Ejemplo)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06FF89-D9A2-41BD-AA6C-561C01D1D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L" sz="2800" dirty="0"/>
              <a:t>Supongamos que nuestra tienda necesita encargar productos a un proveedor cuando el stock de productos es inferior a 5 unidades.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9F239F78-F9FB-4180-9F66-AEF178985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111842"/>
              </p:ext>
            </p:extLst>
          </p:nvPr>
        </p:nvGraphicFramePr>
        <p:xfrm>
          <a:off x="2395537" y="3088787"/>
          <a:ext cx="5257800" cy="4381500"/>
        </p:xfrm>
        <a:graphic>
          <a:graphicData uri="http://schemas.openxmlformats.org/drawingml/2006/table">
            <a:tbl>
              <a:tblPr/>
              <a:tblGrid>
                <a:gridCol w="1304925">
                  <a:extLst>
                    <a:ext uri="{9D8B030D-6E8A-4147-A177-3AD203B41FA5}">
                      <a16:colId xmlns:a16="http://schemas.microsoft.com/office/drawing/2014/main" val="3253514704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4158193445"/>
                    </a:ext>
                  </a:extLst>
                </a:gridCol>
                <a:gridCol w="600075">
                  <a:extLst>
                    <a:ext uri="{9D8B030D-6E8A-4147-A177-3AD203B41FA5}">
                      <a16:colId xmlns:a16="http://schemas.microsoft.com/office/drawing/2014/main" val="821164294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1639308613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4271097791"/>
                    </a:ext>
                  </a:extLst>
                </a:gridCol>
              </a:tblGrid>
              <a:tr h="19050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77095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NOMBRE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PRECIO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CODIGO_CATEGORIA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8294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NOTEBOOK LENOVO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$380.000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37911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CELULAR MOTOROLA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$110.000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53227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AUDIFONOS MACROTEL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$3.500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7189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NOTEBOOK SAMSUNG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$500.000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83091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MONITOR 17" AOC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$67.990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46945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MONITOR 21" DELL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$81.990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32154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NOTEBOOK HP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$280.990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08346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CELULAR IPHONE 6S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$560.000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07500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CELULAR LG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$450.000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48577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MOUSE BLUETOOTH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$28.990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36015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MONITOR 17" SAMSUNG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$150.000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1769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MONITOR 17" LENOVO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$250.000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46860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MONITOR 17" LG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$125.000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9975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MONITOR 15" LENOVO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$200.000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49746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MOTO G 2013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$130.000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96391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MOTO G 2015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$180.000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6592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MOTO X PLAY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$370.000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45056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IPAD MINI 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$200.000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6190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IPAD AIR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$260.000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47908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NOTEBOOK MSI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$850.000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83701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MOUSE MICROSOFT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$8.500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46353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1388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D008BD-8117-4BA7-A273-6E7711993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Programa de hoy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67930A-3E89-4123-BD4E-A8C63169A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Creación de tablas utilizando procedimientos</a:t>
            </a:r>
          </a:p>
          <a:p>
            <a:r>
              <a:rPr lang="es-CL" dirty="0"/>
              <a:t>Cursores en procedimientos</a:t>
            </a:r>
          </a:p>
          <a:p>
            <a:r>
              <a:rPr lang="es-CL" dirty="0" err="1"/>
              <a:t>Triggers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144187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3A68D3-4A07-475E-9288-E4D6FF282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(Ejemplo)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06FF89-D9A2-41BD-AA6C-561C01D1D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L" sz="2800" dirty="0"/>
              <a:t>Supongamos que nuestra tienda necesita encargar productos a un proveedor cuando el stock de productos es inferior a 5 unidades.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9F239F78-F9FB-4180-9F66-AEF178985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448420"/>
              </p:ext>
            </p:extLst>
          </p:nvPr>
        </p:nvGraphicFramePr>
        <p:xfrm>
          <a:off x="2395537" y="3088787"/>
          <a:ext cx="5257800" cy="4381500"/>
        </p:xfrm>
        <a:graphic>
          <a:graphicData uri="http://schemas.openxmlformats.org/drawingml/2006/table">
            <a:tbl>
              <a:tblPr/>
              <a:tblGrid>
                <a:gridCol w="1304925">
                  <a:extLst>
                    <a:ext uri="{9D8B030D-6E8A-4147-A177-3AD203B41FA5}">
                      <a16:colId xmlns:a16="http://schemas.microsoft.com/office/drawing/2014/main" val="3253514704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4158193445"/>
                    </a:ext>
                  </a:extLst>
                </a:gridCol>
                <a:gridCol w="600075">
                  <a:extLst>
                    <a:ext uri="{9D8B030D-6E8A-4147-A177-3AD203B41FA5}">
                      <a16:colId xmlns:a16="http://schemas.microsoft.com/office/drawing/2014/main" val="821164294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1639308613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4271097791"/>
                    </a:ext>
                  </a:extLst>
                </a:gridCol>
              </a:tblGrid>
              <a:tr h="19050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77095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NOMBRE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PRECIO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CODIGO_CATEGORIA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8294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NOTEBOOK LENOVO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$380.000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37911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CELULAR MOTOROLA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$110.000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53227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AUDIFONOS MACROTEL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$3.500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7189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NOTEBOOK SAMSUNG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$500.000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3091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MONITOR 17" AOC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$67.990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46945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MONITOR 21" DELL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$81.990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32154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NOTEBOOK HP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$280.990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8346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CELULAR IPHONE 6S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$560.000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07500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CELULAR LG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$450.000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48577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MOUSE BLUETOOTH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$28.990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36015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MONITOR 17" SAMSUNG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$150.000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1769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MONITOR 17" LENOVO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$250.000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46860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MONITOR 17" LG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$125.000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9975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MONITOR 15" LENOVO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$200.000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9746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MOTO G 2013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$130.000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96391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MOTO G 2015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$180.000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6592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MOTO X PLAY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$370.000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45056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IPAD MINI 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$200.000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6190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IPAD AIR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$260.000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7908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NOTEBOOK MSI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$850.000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3701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MOUSE MICROSOFT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$8.500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46353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8356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CBBFBE-BF75-44E1-A6D8-2FC050FA9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(Ejemplo)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210451-2C24-404E-8474-75374E312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L" sz="2800" dirty="0"/>
              <a:t>Este encargo se realiza agregando los productos necesarios a una nueva tabla llamada “encargo”, la cual está conectada a la tabla “producto” que ya teníamos.</a:t>
            </a:r>
          </a:p>
        </p:txBody>
      </p:sp>
    </p:spTree>
    <p:extLst>
      <p:ext uri="{BB962C8B-B14F-4D97-AF65-F5344CB8AC3E}">
        <p14:creationId xmlns:p14="http://schemas.microsoft.com/office/powerpoint/2010/main" val="727875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CBBFBE-BF75-44E1-A6D8-2FC050FA9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(Ejemplo)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210451-2C24-404E-8474-75374E312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L" sz="2800" dirty="0"/>
              <a:t>Este encargo se realiza agregando los productos necesarios a una nueva tabla llamada “encargo”, la cual está conectada a la tabla “producto” que ya teníamos.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F599263-6065-42A8-A260-B348F7AE0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4" y="3817528"/>
            <a:ext cx="7820025" cy="27622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84276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CBBFBE-BF75-44E1-A6D8-2FC050FA9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(Ejemplo)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210451-2C24-404E-8474-75374E312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L" sz="2800" dirty="0"/>
              <a:t>Este encargo se realiza agregando los productos necesarios a una nueva tabla llamada “encargo”, la cual está conectada a la tabla “producto” que ya teníamos.</a:t>
            </a:r>
          </a:p>
          <a:p>
            <a:pPr marL="0" indent="0" algn="just">
              <a:buNone/>
            </a:pPr>
            <a:r>
              <a:rPr lang="es-CL" sz="2800" dirty="0"/>
              <a:t>Ahora la pregunta es, ¿cómo agregar esos productos a la tabla encargo?.</a:t>
            </a:r>
          </a:p>
        </p:txBody>
      </p:sp>
    </p:spTree>
    <p:extLst>
      <p:ext uri="{BB962C8B-B14F-4D97-AF65-F5344CB8AC3E}">
        <p14:creationId xmlns:p14="http://schemas.microsoft.com/office/powerpoint/2010/main" val="3711186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CBBFBE-BF75-44E1-A6D8-2FC050FA9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(Ejemplo)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210451-2C24-404E-8474-75374E312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L" sz="2800" dirty="0"/>
              <a:t>Este encargo se realiza agregando los productos necesarios a una nueva tabla llamada “encargo”, la cual está conectada a la tabla “producto” que ya teníamos.</a:t>
            </a:r>
          </a:p>
          <a:p>
            <a:pPr marL="0" indent="0" algn="just">
              <a:buNone/>
            </a:pPr>
            <a:r>
              <a:rPr lang="es-CL" sz="2800" dirty="0"/>
              <a:t>Ahora la pregunta es, ¿cómo agregar esos productos a la tabla encargo?.</a:t>
            </a:r>
          </a:p>
          <a:p>
            <a:pPr marL="0" indent="0" algn="just">
              <a:buNone/>
            </a:pPr>
            <a:r>
              <a:rPr lang="es-CL" sz="2800" dirty="0"/>
              <a:t>La forma tradicional o que podrían realizar es hacer un SELECT obteniendo los código de productos con stock inferior a 5.</a:t>
            </a:r>
          </a:p>
        </p:txBody>
      </p:sp>
    </p:spTree>
    <p:extLst>
      <p:ext uri="{BB962C8B-B14F-4D97-AF65-F5344CB8AC3E}">
        <p14:creationId xmlns:p14="http://schemas.microsoft.com/office/powerpoint/2010/main" val="4186349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CBBFBE-BF75-44E1-A6D8-2FC050FA9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(Ejemplo)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210451-2C24-404E-8474-75374E312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L" sz="2800" dirty="0"/>
              <a:t>Este encargo se realiza agregando los productos necesarios a una nueva tabla llamada “encargo”, la cual está conectada a la tabla “producto” que ya teníamos.</a:t>
            </a:r>
          </a:p>
          <a:p>
            <a:pPr marL="0" indent="0" algn="just">
              <a:buNone/>
            </a:pPr>
            <a:r>
              <a:rPr lang="es-CL" sz="2800" dirty="0"/>
              <a:t>Ahora la pregunta es, ¿cómo agregar esos productos a la tabla encargo?.</a:t>
            </a:r>
          </a:p>
          <a:p>
            <a:pPr marL="0" indent="0" algn="just">
              <a:buNone/>
            </a:pPr>
            <a:r>
              <a:rPr lang="es-CL" sz="2800" dirty="0"/>
              <a:t>La forma tradicional o que podrían realizar es hacer un SELECT obteniendo los código de productos con stock inferior a 5.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7418A08-11FF-4A5F-B429-942B1E556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394" y="5972326"/>
            <a:ext cx="4528086" cy="11863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61179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3293BE-C9AB-4773-8544-0BF5DF93C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(Ejemplo)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4A8F17-3CB9-4F81-B1FA-9F2A92A03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L" sz="2800" dirty="0"/>
              <a:t>Para el ejemplo, sabemos que son 7 productos y es totalmente abordable ingresarlos a “mano”. Pero qué sucede si son 50 o 100 productos los que se deben ingresar.</a:t>
            </a:r>
          </a:p>
        </p:txBody>
      </p:sp>
    </p:spTree>
    <p:extLst>
      <p:ext uri="{BB962C8B-B14F-4D97-AF65-F5344CB8AC3E}">
        <p14:creationId xmlns:p14="http://schemas.microsoft.com/office/powerpoint/2010/main" val="18784833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3293BE-C9AB-4773-8544-0BF5DF93C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(Ejemplo)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4A8F17-3CB9-4F81-B1FA-9F2A92A03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L" sz="2800" dirty="0"/>
              <a:t>Para el ejemplo, sabemos que son 7 productos y es totalmente abordable ingresarlos a “mano”. Pero qué sucede si son 50 o 100 productos los que se deben ingresar.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2B4DB09D-2658-421E-AF56-206310948C3F}"/>
              </a:ext>
            </a:extLst>
          </p:cNvPr>
          <p:cNvGraphicFramePr>
            <a:graphicFrameLocks noGrp="1"/>
          </p:cNvGraphicFramePr>
          <p:nvPr/>
        </p:nvGraphicFramePr>
        <p:xfrm>
          <a:off x="2395537" y="3354258"/>
          <a:ext cx="5257800" cy="1714500"/>
        </p:xfrm>
        <a:graphic>
          <a:graphicData uri="http://schemas.openxmlformats.org/drawingml/2006/table">
            <a:tbl>
              <a:tblPr/>
              <a:tblGrid>
                <a:gridCol w="1304925">
                  <a:extLst>
                    <a:ext uri="{9D8B030D-6E8A-4147-A177-3AD203B41FA5}">
                      <a16:colId xmlns:a16="http://schemas.microsoft.com/office/drawing/2014/main" val="3253514704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4158193445"/>
                    </a:ext>
                  </a:extLst>
                </a:gridCol>
                <a:gridCol w="600075">
                  <a:extLst>
                    <a:ext uri="{9D8B030D-6E8A-4147-A177-3AD203B41FA5}">
                      <a16:colId xmlns:a16="http://schemas.microsoft.com/office/drawing/2014/main" val="821164294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1639308613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4271097791"/>
                    </a:ext>
                  </a:extLst>
                </a:gridCol>
              </a:tblGrid>
              <a:tr h="19050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77095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NOMBRE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PRECIO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CODIGO_CATEGORIA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8294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NOTEBOOK SAMSUNG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$500.000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3091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NOTEBOOK HP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$280.990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8346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MONITOR 17" LG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$125.000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9975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MONITOR 15" LENOVO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$200.000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9746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IPAD MINI 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$200.000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6190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IPAD AIR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$260.000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7908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NOTEBOOK MSI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$850.000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370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1296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3293BE-C9AB-4773-8544-0BF5DF93C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(Ejemplo)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4A8F17-3CB9-4F81-B1FA-9F2A92A03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L" sz="2800" dirty="0"/>
              <a:t>Para el ejemplo, sabemos que son 7 productos y es totalmente abordable ingresarlos a “mano”. Pero qué sucede si son 50 o 100 productos los que se deben ingresar.</a:t>
            </a:r>
          </a:p>
          <a:p>
            <a:pPr marL="0" indent="0" algn="just">
              <a:buNone/>
            </a:pPr>
            <a:endParaRPr lang="es-CL" sz="2800" dirty="0"/>
          </a:p>
          <a:p>
            <a:pPr marL="0" indent="0" algn="just">
              <a:buNone/>
            </a:pPr>
            <a:endParaRPr lang="es-CL" sz="2800" dirty="0"/>
          </a:p>
          <a:p>
            <a:pPr marL="0" indent="0" algn="just">
              <a:buNone/>
            </a:pPr>
            <a:endParaRPr lang="es-CL" sz="2800" dirty="0"/>
          </a:p>
          <a:p>
            <a:pPr marL="0" indent="0" algn="just">
              <a:buNone/>
            </a:pPr>
            <a:endParaRPr lang="es-CL" sz="2800" dirty="0"/>
          </a:p>
          <a:p>
            <a:pPr marL="0" indent="0" algn="just">
              <a:buNone/>
            </a:pPr>
            <a:r>
              <a:rPr lang="es-CL" sz="2800" dirty="0"/>
              <a:t>Para resolver este problema, utilizamos un cursor. El cursor se encargará de analizar fila por fila los productos, considerando solamente los que tengan un stock inferior a 5.</a:t>
            </a:r>
          </a:p>
          <a:p>
            <a:pPr marL="0" indent="0" algn="just">
              <a:buNone/>
            </a:pPr>
            <a:endParaRPr lang="es-CL" sz="2800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2B4DB09D-2658-421E-AF56-206310948C3F}"/>
              </a:ext>
            </a:extLst>
          </p:cNvPr>
          <p:cNvGraphicFramePr>
            <a:graphicFrameLocks noGrp="1"/>
          </p:cNvGraphicFramePr>
          <p:nvPr/>
        </p:nvGraphicFramePr>
        <p:xfrm>
          <a:off x="2395537" y="3354258"/>
          <a:ext cx="5257800" cy="1714500"/>
        </p:xfrm>
        <a:graphic>
          <a:graphicData uri="http://schemas.openxmlformats.org/drawingml/2006/table">
            <a:tbl>
              <a:tblPr/>
              <a:tblGrid>
                <a:gridCol w="1304925">
                  <a:extLst>
                    <a:ext uri="{9D8B030D-6E8A-4147-A177-3AD203B41FA5}">
                      <a16:colId xmlns:a16="http://schemas.microsoft.com/office/drawing/2014/main" val="3253514704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4158193445"/>
                    </a:ext>
                  </a:extLst>
                </a:gridCol>
                <a:gridCol w="600075">
                  <a:extLst>
                    <a:ext uri="{9D8B030D-6E8A-4147-A177-3AD203B41FA5}">
                      <a16:colId xmlns:a16="http://schemas.microsoft.com/office/drawing/2014/main" val="821164294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1639308613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4271097791"/>
                    </a:ext>
                  </a:extLst>
                </a:gridCol>
              </a:tblGrid>
              <a:tr h="19050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77095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NOMBRE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PRECIO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CODIGO_CATEGORIA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8294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NOTEBOOK SAMSUNG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$500.000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3091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NOTEBOOK HP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$280.990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8346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MONITOR 17" LG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$125.000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9975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MONITOR 15" LENOVO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$200.000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9746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IPAD MINI 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$200.000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6190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IPAD AIR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$260.000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7908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NOTEBOOK MSI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$850.000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370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21088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B20AEC-0201-4988-AF43-7B0CD2A83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(Ejemplo)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EF3481-CD2F-4A50-8BF8-BFAD2A4C1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L" sz="2800" dirty="0"/>
              <a:t>Para comenzar, creamos la tabla llamada “encargo”.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B8BF835-2946-4AF5-B88A-18369E019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287" y="2575436"/>
            <a:ext cx="4686300" cy="13620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80438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0DCD0E4-452C-4453-9A4F-C740B9F05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76542"/>
            <a:ext cx="10048875" cy="682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777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B20AEC-0201-4988-AF43-7B0CD2A83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(Ejemplo)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EF3481-CD2F-4A50-8BF8-BFAD2A4C1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L" sz="2800" dirty="0"/>
              <a:t>Para comenzar, creamos la tabla llamada “encargo”.</a:t>
            </a:r>
          </a:p>
          <a:p>
            <a:pPr marL="0" indent="0" algn="just">
              <a:buNone/>
            </a:pPr>
            <a:endParaRPr lang="es-CL" sz="2800" dirty="0"/>
          </a:p>
          <a:p>
            <a:pPr marL="0" indent="0" algn="just">
              <a:buNone/>
            </a:pPr>
            <a:endParaRPr lang="es-CL" sz="2800" dirty="0"/>
          </a:p>
          <a:p>
            <a:pPr marL="0" indent="0" algn="just">
              <a:buNone/>
            </a:pPr>
            <a:endParaRPr lang="es-CL" sz="2800" dirty="0"/>
          </a:p>
          <a:p>
            <a:pPr marL="0" indent="0" algn="just">
              <a:buNone/>
            </a:pPr>
            <a:endParaRPr lang="es-CL" sz="2800" dirty="0"/>
          </a:p>
          <a:p>
            <a:pPr marL="0" indent="0" algn="just">
              <a:buNone/>
            </a:pPr>
            <a:r>
              <a:rPr lang="es-CL" sz="2800" dirty="0"/>
              <a:t>Luego, creamos la clave primaria de la tabla “encargo” y la clave foránea para unirla con la tabla “producto”.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B8BF835-2946-4AF5-B88A-18369E019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287" y="2575436"/>
            <a:ext cx="4686300" cy="13620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365091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B20AEC-0201-4988-AF43-7B0CD2A83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(Ejemplo)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EF3481-CD2F-4A50-8BF8-BFAD2A4C1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L" sz="2800" dirty="0"/>
              <a:t>Para comenzar, creamos la tabla llamada “encargo”.</a:t>
            </a:r>
          </a:p>
          <a:p>
            <a:pPr marL="0" indent="0" algn="just">
              <a:buNone/>
            </a:pPr>
            <a:endParaRPr lang="es-CL" sz="2800" dirty="0"/>
          </a:p>
          <a:p>
            <a:pPr marL="0" indent="0" algn="just">
              <a:buNone/>
            </a:pPr>
            <a:endParaRPr lang="es-CL" sz="2800" dirty="0"/>
          </a:p>
          <a:p>
            <a:pPr marL="0" indent="0" algn="just">
              <a:buNone/>
            </a:pPr>
            <a:endParaRPr lang="es-CL" sz="2800" dirty="0"/>
          </a:p>
          <a:p>
            <a:pPr marL="0" indent="0" algn="just">
              <a:buNone/>
            </a:pPr>
            <a:endParaRPr lang="es-CL" sz="2800" dirty="0"/>
          </a:p>
          <a:p>
            <a:pPr marL="0" indent="0" algn="just">
              <a:buNone/>
            </a:pPr>
            <a:r>
              <a:rPr lang="es-CL" sz="2800" dirty="0"/>
              <a:t>Luego, creamos la clave primaria de la tabla “encargo” y la clave foránea para unirla con la tabla “producto”.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B8BF835-2946-4AF5-B88A-18369E019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287" y="2575436"/>
            <a:ext cx="4686300" cy="13620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4311757-C798-493F-8514-ECCD825C2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4" y="5735892"/>
            <a:ext cx="9496425" cy="6953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548203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CB783F-F257-4D83-A7F5-330E9A4C2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(Ejemplo)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8BDC2C-6026-48BB-922C-3C73AADEB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L" sz="2800" dirty="0"/>
              <a:t>Ahora, creamos un procedimiento llamado “</a:t>
            </a:r>
            <a:r>
              <a:rPr lang="es-CL" sz="2800" dirty="0" err="1"/>
              <a:t>verificar_stock</a:t>
            </a:r>
            <a:r>
              <a:rPr lang="es-CL" sz="2800" dirty="0"/>
              <a:t>”. El procedimiento tiene solamente dos parámetros de salida. Los dos parámetros de salida corresponden a las variables resultado y mensaje. Esto nos indicará si el proceso fue exitoso o no más adelante.</a:t>
            </a:r>
          </a:p>
        </p:txBody>
      </p:sp>
    </p:spTree>
    <p:extLst>
      <p:ext uri="{BB962C8B-B14F-4D97-AF65-F5344CB8AC3E}">
        <p14:creationId xmlns:p14="http://schemas.microsoft.com/office/powerpoint/2010/main" val="14337219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CB783F-F257-4D83-A7F5-330E9A4C2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(Ejemplo)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8BDC2C-6026-48BB-922C-3C73AADEB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L" sz="2800" dirty="0"/>
              <a:t>Ahora, creamos un procedimiento llamado “</a:t>
            </a:r>
            <a:r>
              <a:rPr lang="es-CL" sz="2800" dirty="0" err="1"/>
              <a:t>verificar_stock</a:t>
            </a:r>
            <a:r>
              <a:rPr lang="es-CL" sz="2800" dirty="0"/>
              <a:t>”. El procedimiento tiene solamente dos parámetros de salida. Los dos parámetros de salida corresponden a las variables resultado y mensaje. Esto nos indicará si el proceso fue exitoso o no más adelante.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6F2DAAA-A3E8-4BD4-88DB-3E68B2C15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065" y="4253206"/>
            <a:ext cx="5830743" cy="224591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590433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FC9CDC-5492-4294-B6AF-08A35832B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(Ejemplo)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5CB353-89E3-4EBB-9755-CB39A800A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L" sz="2800" dirty="0"/>
              <a:t>Con la configuración inicial del procedimiento, es necesario crear el cursor de los productos. De la tabla producto solo nos interesa el código de producto y el stock de aquel producto. Por lo que la creación del cursor sería solamente: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FF0F51B-BA6D-4439-956F-DD3B05711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72" y="3932044"/>
            <a:ext cx="9792929" cy="3298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824349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FC9CDC-5492-4294-B6AF-08A35832B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(Ejemplo)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5CB353-89E3-4EBB-9755-CB39A800A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L" sz="2800" dirty="0"/>
              <a:t>Con la configuración inicial del procedimiento, es necesario crear el cursor de los productos. De la tabla producto solo nos interesa el código de producto y el stock de aquel producto. Por lo que la creación del cursor sería solamente: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FF0F51B-BA6D-4439-956F-DD3B05711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72" y="3932044"/>
            <a:ext cx="9792929" cy="3298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8C939B2-FC75-4427-9FA1-8D2E400B2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26" y="4965469"/>
            <a:ext cx="9082219" cy="22566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3E624988-09F5-4FF4-9372-03803F00D260}"/>
              </a:ext>
            </a:extLst>
          </p:cNvPr>
          <p:cNvSpPr/>
          <p:nvPr/>
        </p:nvSpPr>
        <p:spPr>
          <a:xfrm>
            <a:off x="180359" y="6252584"/>
            <a:ext cx="756442" cy="189829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532682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154399-1040-4295-9888-35C56054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(Ejemplo)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0DC5A2-92B2-4B29-B018-271BF7CC6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L" sz="2800" dirty="0"/>
              <a:t>El cursor “PRODUCTOS” declarado en la instrucción anterior posee la siguiente información de la tabla productos.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908512D-E7D4-434F-A921-133F10587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705578"/>
              </p:ext>
            </p:extLst>
          </p:nvPr>
        </p:nvGraphicFramePr>
        <p:xfrm>
          <a:off x="642937" y="2960047"/>
          <a:ext cx="1752600" cy="4381500"/>
        </p:xfrm>
        <a:graphic>
          <a:graphicData uri="http://schemas.openxmlformats.org/drawingml/2006/table">
            <a:tbl>
              <a:tblPr/>
              <a:tblGrid>
                <a:gridCol w="1304925">
                  <a:extLst>
                    <a:ext uri="{9D8B030D-6E8A-4147-A177-3AD203B41FA5}">
                      <a16:colId xmlns:a16="http://schemas.microsoft.com/office/drawing/2014/main" val="360355231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1867674233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43910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743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204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6128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897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5836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399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242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8765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0054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1005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7671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4365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3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9268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1002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362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379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612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6551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5599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053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174532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5F10A7BB-5035-4989-BA72-80BB1C21600C}"/>
              </a:ext>
            </a:extLst>
          </p:cNvPr>
          <p:cNvSpPr txBox="1"/>
          <p:nvPr/>
        </p:nvSpPr>
        <p:spPr>
          <a:xfrm>
            <a:off x="2536028" y="2960047"/>
            <a:ext cx="721994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CL" sz="2400" dirty="0"/>
              <a:t>Lo que ahora queda por hacer es abrir el cursor, recorrerlo fila por fila y agregar a la tabla “encargo” los productos con stock inferior a 5.</a:t>
            </a:r>
          </a:p>
        </p:txBody>
      </p:sp>
    </p:spTree>
    <p:extLst>
      <p:ext uri="{BB962C8B-B14F-4D97-AF65-F5344CB8AC3E}">
        <p14:creationId xmlns:p14="http://schemas.microsoft.com/office/powerpoint/2010/main" val="16052811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154399-1040-4295-9888-35C56054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(Ejemplo)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0DC5A2-92B2-4B29-B018-271BF7CC6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L" sz="2800" dirty="0"/>
              <a:t>El cursor “PRODUCTOS” declarado en la instrucción anterior posee la siguiente información de la tabla productos.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908512D-E7D4-434F-A921-133F105879A2}"/>
              </a:ext>
            </a:extLst>
          </p:cNvPr>
          <p:cNvGraphicFramePr>
            <a:graphicFrameLocks noGrp="1"/>
          </p:cNvGraphicFramePr>
          <p:nvPr/>
        </p:nvGraphicFramePr>
        <p:xfrm>
          <a:off x="642937" y="2960047"/>
          <a:ext cx="1752600" cy="4381500"/>
        </p:xfrm>
        <a:graphic>
          <a:graphicData uri="http://schemas.openxmlformats.org/drawingml/2006/table">
            <a:tbl>
              <a:tblPr/>
              <a:tblGrid>
                <a:gridCol w="1304925">
                  <a:extLst>
                    <a:ext uri="{9D8B030D-6E8A-4147-A177-3AD203B41FA5}">
                      <a16:colId xmlns:a16="http://schemas.microsoft.com/office/drawing/2014/main" val="360355231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1867674233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43910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743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204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6128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897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5836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399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242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8765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0054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1005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7671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4365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3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9268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1002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362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379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612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6551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5599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053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174532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5F10A7BB-5035-4989-BA72-80BB1C21600C}"/>
              </a:ext>
            </a:extLst>
          </p:cNvPr>
          <p:cNvSpPr txBox="1"/>
          <p:nvPr/>
        </p:nvSpPr>
        <p:spPr>
          <a:xfrm>
            <a:off x="2536028" y="2960047"/>
            <a:ext cx="7219947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CL" sz="2400" dirty="0"/>
              <a:t>Lo que ahora queda por hacer es abrir el cursor, recorrerlo fila por fila y agregar a la tabla “encargo” los productos con stock inferior a 5.</a:t>
            </a:r>
          </a:p>
          <a:p>
            <a:pPr algn="just"/>
            <a:r>
              <a:rPr lang="es-CL" sz="2400" dirty="0"/>
              <a:t>Pero antes de llegar a la resolución de este problema, veamos como funciona el cursor.</a:t>
            </a:r>
          </a:p>
        </p:txBody>
      </p:sp>
    </p:spTree>
    <p:extLst>
      <p:ext uri="{BB962C8B-B14F-4D97-AF65-F5344CB8AC3E}">
        <p14:creationId xmlns:p14="http://schemas.microsoft.com/office/powerpoint/2010/main" val="26858139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154399-1040-4295-9888-35C56054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(Explicación)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0DC5A2-92B2-4B29-B018-271BF7CC6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444" y="2458065"/>
            <a:ext cx="9043988" cy="449342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L" sz="2800" dirty="0"/>
              <a:t>Cada vez que el procedimiento es llamado, se declara el cursor PRODUCTOS.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780D0CC-04DF-4A7A-AD85-4593EE539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43" y="1815783"/>
            <a:ext cx="9253533" cy="3001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44860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154399-1040-4295-9888-35C56054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(Explicación)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0DC5A2-92B2-4B29-B018-271BF7CC6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6028" y="2330245"/>
            <a:ext cx="7010403" cy="462124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L" sz="2800" dirty="0"/>
              <a:t>El cursor al declararse, almacena el resultado obtenido por la consulta asociada.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908512D-E7D4-434F-A921-133F105879A2}"/>
              </a:ext>
            </a:extLst>
          </p:cNvPr>
          <p:cNvGraphicFramePr>
            <a:graphicFrameLocks noGrp="1"/>
          </p:cNvGraphicFramePr>
          <p:nvPr/>
        </p:nvGraphicFramePr>
        <p:xfrm>
          <a:off x="642937" y="1946376"/>
          <a:ext cx="1752600" cy="4381500"/>
        </p:xfrm>
        <a:graphic>
          <a:graphicData uri="http://schemas.openxmlformats.org/drawingml/2006/table">
            <a:tbl>
              <a:tblPr/>
              <a:tblGrid>
                <a:gridCol w="1304925">
                  <a:extLst>
                    <a:ext uri="{9D8B030D-6E8A-4147-A177-3AD203B41FA5}">
                      <a16:colId xmlns:a16="http://schemas.microsoft.com/office/drawing/2014/main" val="360355231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1867674233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43910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743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204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6128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897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5836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399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242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8765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0054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1005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7671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4365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3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9268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1002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362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379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612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6551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5599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053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174532"/>
                  </a:ext>
                </a:extLst>
              </a:tr>
            </a:tbl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9780D0CC-04DF-4A7A-AD85-4593EE539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029" y="1946376"/>
            <a:ext cx="7219947" cy="23421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14902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32B4CF-3CED-420A-99A5-4CD0A1625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Creación del modelo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221A39-2BB3-4073-8EC1-1F3F0280D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L" sz="3200" dirty="0"/>
              <a:t>Hasta el momento, la creación del modelo de datos tiene la siguiente estructura.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5ED12F6-D723-48B9-B222-02B6BCF02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097" y="3026955"/>
            <a:ext cx="4096679" cy="155789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588345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154399-1040-4295-9888-35C56054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(Explicación)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0DC5A2-92B2-4B29-B018-271BF7CC6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6028" y="2330245"/>
            <a:ext cx="7010403" cy="462124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L" sz="2800" dirty="0"/>
              <a:t>El cursor al declararse, almacena el resultado obtenido por la consulta asociada.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908512D-E7D4-434F-A921-133F105879A2}"/>
              </a:ext>
            </a:extLst>
          </p:cNvPr>
          <p:cNvGraphicFramePr>
            <a:graphicFrameLocks noGrp="1"/>
          </p:cNvGraphicFramePr>
          <p:nvPr/>
        </p:nvGraphicFramePr>
        <p:xfrm>
          <a:off x="642937" y="1946376"/>
          <a:ext cx="1752600" cy="4381500"/>
        </p:xfrm>
        <a:graphic>
          <a:graphicData uri="http://schemas.openxmlformats.org/drawingml/2006/table">
            <a:tbl>
              <a:tblPr/>
              <a:tblGrid>
                <a:gridCol w="1304925">
                  <a:extLst>
                    <a:ext uri="{9D8B030D-6E8A-4147-A177-3AD203B41FA5}">
                      <a16:colId xmlns:a16="http://schemas.microsoft.com/office/drawing/2014/main" val="360355231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1867674233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43910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743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204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6128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897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5836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399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242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8765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0054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1005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7671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4365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3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9268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1002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362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379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612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6551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5599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053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174532"/>
                  </a:ext>
                </a:extLst>
              </a:tr>
            </a:tbl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9780D0CC-04DF-4A7A-AD85-4593EE539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029" y="1946376"/>
            <a:ext cx="7219947" cy="2342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Cerrar llave 3">
            <a:extLst>
              <a:ext uri="{FF2B5EF4-FFF2-40B4-BE49-F238E27FC236}">
                <a16:creationId xmlns:a16="http://schemas.microsoft.com/office/drawing/2014/main" id="{DCD39B7C-E759-4E91-805D-0495466BE6DB}"/>
              </a:ext>
            </a:extLst>
          </p:cNvPr>
          <p:cNvSpPr/>
          <p:nvPr/>
        </p:nvSpPr>
        <p:spPr>
          <a:xfrm rot="16200000">
            <a:off x="7110326" y="-705785"/>
            <a:ext cx="315721" cy="4837471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3C93B1C-102B-4529-9CC4-23709620EA56}"/>
              </a:ext>
            </a:extLst>
          </p:cNvPr>
          <p:cNvSpPr txBox="1"/>
          <p:nvPr/>
        </p:nvSpPr>
        <p:spPr>
          <a:xfrm>
            <a:off x="6279024" y="1221973"/>
            <a:ext cx="1978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>
                <a:solidFill>
                  <a:srgbClr val="FF0000"/>
                </a:solidFill>
              </a:rPr>
              <a:t>CONSULTA ASOCIADA</a:t>
            </a:r>
          </a:p>
        </p:txBody>
      </p:sp>
    </p:spTree>
    <p:extLst>
      <p:ext uri="{BB962C8B-B14F-4D97-AF65-F5344CB8AC3E}">
        <p14:creationId xmlns:p14="http://schemas.microsoft.com/office/powerpoint/2010/main" val="17713401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154399-1040-4295-9888-35C56054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(Explicación)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0DC5A2-92B2-4B29-B018-271BF7CC6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6028" y="2330245"/>
            <a:ext cx="7010403" cy="462124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L" sz="2800" dirty="0"/>
              <a:t>El cursor al declararse, almacena el resultado obtenido por la consulta asociada.</a:t>
            </a:r>
          </a:p>
          <a:p>
            <a:pPr marL="0" indent="0" algn="just">
              <a:buNone/>
            </a:pPr>
            <a:r>
              <a:rPr lang="es-CL" sz="2800" dirty="0"/>
              <a:t>El resultado de esa “consulta” está dentro de la variable PRODUCTOS.</a:t>
            </a:r>
          </a:p>
          <a:p>
            <a:pPr marL="0" indent="0" algn="just">
              <a:buNone/>
            </a:pPr>
            <a:endParaRPr lang="es-CL" sz="280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908512D-E7D4-434F-A921-133F105879A2}"/>
              </a:ext>
            </a:extLst>
          </p:cNvPr>
          <p:cNvGraphicFramePr>
            <a:graphicFrameLocks noGrp="1"/>
          </p:cNvGraphicFramePr>
          <p:nvPr/>
        </p:nvGraphicFramePr>
        <p:xfrm>
          <a:off x="642937" y="1946376"/>
          <a:ext cx="1752600" cy="4381500"/>
        </p:xfrm>
        <a:graphic>
          <a:graphicData uri="http://schemas.openxmlformats.org/drawingml/2006/table">
            <a:tbl>
              <a:tblPr/>
              <a:tblGrid>
                <a:gridCol w="1304925">
                  <a:extLst>
                    <a:ext uri="{9D8B030D-6E8A-4147-A177-3AD203B41FA5}">
                      <a16:colId xmlns:a16="http://schemas.microsoft.com/office/drawing/2014/main" val="360355231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1867674233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43910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743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204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6128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897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5836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399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242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8765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0054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1005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7671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4365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3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9268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1002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362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379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612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6551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5599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053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174532"/>
                  </a:ext>
                </a:extLst>
              </a:tr>
            </a:tbl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9780D0CC-04DF-4A7A-AD85-4593EE539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029" y="1946376"/>
            <a:ext cx="7219947" cy="2342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Cerrar llave 3">
            <a:extLst>
              <a:ext uri="{FF2B5EF4-FFF2-40B4-BE49-F238E27FC236}">
                <a16:creationId xmlns:a16="http://schemas.microsoft.com/office/drawing/2014/main" id="{DCD39B7C-E759-4E91-805D-0495466BE6DB}"/>
              </a:ext>
            </a:extLst>
          </p:cNvPr>
          <p:cNvSpPr/>
          <p:nvPr/>
        </p:nvSpPr>
        <p:spPr>
          <a:xfrm rot="16200000">
            <a:off x="7110326" y="-705785"/>
            <a:ext cx="315721" cy="4837471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3C93B1C-102B-4529-9CC4-23709620EA56}"/>
              </a:ext>
            </a:extLst>
          </p:cNvPr>
          <p:cNvSpPr txBox="1"/>
          <p:nvPr/>
        </p:nvSpPr>
        <p:spPr>
          <a:xfrm>
            <a:off x="6279024" y="1221973"/>
            <a:ext cx="1978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>
                <a:solidFill>
                  <a:srgbClr val="FF0000"/>
                </a:solidFill>
              </a:rPr>
              <a:t>CONSULTA ASOCIADA</a:t>
            </a:r>
          </a:p>
        </p:txBody>
      </p:sp>
    </p:spTree>
    <p:extLst>
      <p:ext uri="{BB962C8B-B14F-4D97-AF65-F5344CB8AC3E}">
        <p14:creationId xmlns:p14="http://schemas.microsoft.com/office/powerpoint/2010/main" val="34284550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154399-1040-4295-9888-35C56054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(Explicación)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0DC5A2-92B2-4B29-B018-271BF7CC6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6028" y="2330245"/>
            <a:ext cx="7010403" cy="462124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L" sz="2800" dirty="0"/>
              <a:t>El cursor al declararse, almacena el resultado obtenido por la consulta asociada.</a:t>
            </a:r>
          </a:p>
          <a:p>
            <a:pPr marL="0" indent="0" algn="just">
              <a:buNone/>
            </a:pPr>
            <a:r>
              <a:rPr lang="es-CL" sz="2800" dirty="0"/>
              <a:t>El resultado de esa “consulta” está dentro de la variable PRODUCTOS.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908512D-E7D4-434F-A921-133F105879A2}"/>
              </a:ext>
            </a:extLst>
          </p:cNvPr>
          <p:cNvGraphicFramePr>
            <a:graphicFrameLocks noGrp="1"/>
          </p:cNvGraphicFramePr>
          <p:nvPr/>
        </p:nvGraphicFramePr>
        <p:xfrm>
          <a:off x="642937" y="1946376"/>
          <a:ext cx="1752600" cy="4381500"/>
        </p:xfrm>
        <a:graphic>
          <a:graphicData uri="http://schemas.openxmlformats.org/drawingml/2006/table">
            <a:tbl>
              <a:tblPr/>
              <a:tblGrid>
                <a:gridCol w="1304925">
                  <a:extLst>
                    <a:ext uri="{9D8B030D-6E8A-4147-A177-3AD203B41FA5}">
                      <a16:colId xmlns:a16="http://schemas.microsoft.com/office/drawing/2014/main" val="360355231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1867674233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43910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743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204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6128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897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5836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399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242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8765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0054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1005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7671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4365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3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9268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1002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362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379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612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6551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5599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053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174532"/>
                  </a:ext>
                </a:extLst>
              </a:tr>
            </a:tbl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9780D0CC-04DF-4A7A-AD85-4593EE539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029" y="1946376"/>
            <a:ext cx="7219947" cy="2342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Flecha: hacia abajo 3">
            <a:extLst>
              <a:ext uri="{FF2B5EF4-FFF2-40B4-BE49-F238E27FC236}">
                <a16:creationId xmlns:a16="http://schemas.microsoft.com/office/drawing/2014/main" id="{71EB7E7B-0C2F-4345-AD67-9B2DCDB9167A}"/>
              </a:ext>
            </a:extLst>
          </p:cNvPr>
          <p:cNvSpPr/>
          <p:nvPr/>
        </p:nvSpPr>
        <p:spPr>
          <a:xfrm>
            <a:off x="3795252" y="1474839"/>
            <a:ext cx="265471" cy="39329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877482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154399-1040-4295-9888-35C56054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(Explicación)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0DC5A2-92B2-4B29-B018-271BF7CC6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6028" y="2330245"/>
            <a:ext cx="7010403" cy="462124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L" sz="2800" dirty="0"/>
              <a:t>El cursor al declararse, almacena el resultado obtenido por la consulta asociada.</a:t>
            </a:r>
          </a:p>
          <a:p>
            <a:pPr marL="0" indent="0" algn="just">
              <a:buNone/>
            </a:pPr>
            <a:r>
              <a:rPr lang="es-CL" sz="2800" dirty="0"/>
              <a:t>El resultado de esa “consulta” está dentro de la variable PRODUCTOS.</a:t>
            </a:r>
          </a:p>
          <a:p>
            <a:pPr marL="0" indent="0" algn="just">
              <a:buNone/>
            </a:pPr>
            <a:r>
              <a:rPr lang="es-CL" sz="2800" dirty="0"/>
              <a:t>Lo que equivaldría a la tabla de la izquierda.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908512D-E7D4-434F-A921-133F105879A2}"/>
              </a:ext>
            </a:extLst>
          </p:cNvPr>
          <p:cNvGraphicFramePr>
            <a:graphicFrameLocks noGrp="1"/>
          </p:cNvGraphicFramePr>
          <p:nvPr/>
        </p:nvGraphicFramePr>
        <p:xfrm>
          <a:off x="642937" y="1946376"/>
          <a:ext cx="1752600" cy="4381500"/>
        </p:xfrm>
        <a:graphic>
          <a:graphicData uri="http://schemas.openxmlformats.org/drawingml/2006/table">
            <a:tbl>
              <a:tblPr/>
              <a:tblGrid>
                <a:gridCol w="1304925">
                  <a:extLst>
                    <a:ext uri="{9D8B030D-6E8A-4147-A177-3AD203B41FA5}">
                      <a16:colId xmlns:a16="http://schemas.microsoft.com/office/drawing/2014/main" val="360355231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1867674233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43910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743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204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6128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897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5836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399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242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8765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0054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1005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7671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4365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3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9268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1002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362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379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612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6551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5599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053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174532"/>
                  </a:ext>
                </a:extLst>
              </a:tr>
            </a:tbl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9780D0CC-04DF-4A7A-AD85-4593EE539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029" y="1946376"/>
            <a:ext cx="7219947" cy="2342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Flecha: hacia abajo 3">
            <a:extLst>
              <a:ext uri="{FF2B5EF4-FFF2-40B4-BE49-F238E27FC236}">
                <a16:creationId xmlns:a16="http://schemas.microsoft.com/office/drawing/2014/main" id="{71EB7E7B-0C2F-4345-AD67-9B2DCDB9167A}"/>
              </a:ext>
            </a:extLst>
          </p:cNvPr>
          <p:cNvSpPr/>
          <p:nvPr/>
        </p:nvSpPr>
        <p:spPr>
          <a:xfrm>
            <a:off x="1386501" y="1379500"/>
            <a:ext cx="265471" cy="39329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Flecha: hacia abajo 7">
            <a:extLst>
              <a:ext uri="{FF2B5EF4-FFF2-40B4-BE49-F238E27FC236}">
                <a16:creationId xmlns:a16="http://schemas.microsoft.com/office/drawing/2014/main" id="{91EDD80E-30A3-4DC9-8CA9-164D8650BF2B}"/>
              </a:ext>
            </a:extLst>
          </p:cNvPr>
          <p:cNvSpPr/>
          <p:nvPr/>
        </p:nvSpPr>
        <p:spPr>
          <a:xfrm rot="10800000">
            <a:off x="1386654" y="6468981"/>
            <a:ext cx="265471" cy="39329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312752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154399-1040-4295-9888-35C56054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(Explicación)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0DC5A2-92B2-4B29-B018-271BF7CC6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6028" y="2330245"/>
            <a:ext cx="7010403" cy="462124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L" sz="2800" dirty="0"/>
              <a:t>El cursor al declararse, almacena el resultado obtenido por la consulta asociada.</a:t>
            </a:r>
          </a:p>
          <a:p>
            <a:pPr marL="0" indent="0" algn="just">
              <a:buNone/>
            </a:pPr>
            <a:r>
              <a:rPr lang="es-CL" sz="2800" dirty="0"/>
              <a:t>El resultado de esa “consulta” está dentro de la variable PRODUCTOS.</a:t>
            </a:r>
          </a:p>
          <a:p>
            <a:pPr marL="0" indent="0" algn="just">
              <a:buNone/>
            </a:pPr>
            <a:r>
              <a:rPr lang="es-CL" sz="2800" dirty="0"/>
              <a:t>Lo que equivaldría a la tabla de la izquierda.</a:t>
            </a:r>
          </a:p>
          <a:p>
            <a:pPr marL="0" indent="0" algn="just">
              <a:buNone/>
            </a:pPr>
            <a:r>
              <a:rPr lang="es-CL" sz="2800" dirty="0"/>
              <a:t>Entonces, para solo tomar en cuenta los productos con STOCK inferior a 5, necesitamos recorrer esta tabla fila por fila.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908512D-E7D4-434F-A921-133F105879A2}"/>
              </a:ext>
            </a:extLst>
          </p:cNvPr>
          <p:cNvGraphicFramePr>
            <a:graphicFrameLocks noGrp="1"/>
          </p:cNvGraphicFramePr>
          <p:nvPr/>
        </p:nvGraphicFramePr>
        <p:xfrm>
          <a:off x="642937" y="1946376"/>
          <a:ext cx="1752600" cy="4381500"/>
        </p:xfrm>
        <a:graphic>
          <a:graphicData uri="http://schemas.openxmlformats.org/drawingml/2006/table">
            <a:tbl>
              <a:tblPr/>
              <a:tblGrid>
                <a:gridCol w="1304925">
                  <a:extLst>
                    <a:ext uri="{9D8B030D-6E8A-4147-A177-3AD203B41FA5}">
                      <a16:colId xmlns:a16="http://schemas.microsoft.com/office/drawing/2014/main" val="360355231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1867674233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43910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743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204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6128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897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5836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399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242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8765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0054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1005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7671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4365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3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9268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1002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362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379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612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6551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5599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053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174532"/>
                  </a:ext>
                </a:extLst>
              </a:tr>
            </a:tbl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9780D0CC-04DF-4A7A-AD85-4593EE539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029" y="1946376"/>
            <a:ext cx="7219947" cy="23421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538044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154399-1040-4295-9888-35C56054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(Explicación)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0DC5A2-92B2-4B29-B018-271BF7CC6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6028" y="3270959"/>
            <a:ext cx="7219948" cy="77152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L" sz="2000" dirty="0"/>
              <a:t>Para recorrer fila por fila, se utiliza la instrucción FETCH. Esta instrucción permite obtener una fila o elemento del cursor.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908512D-E7D4-434F-A921-133F105879A2}"/>
              </a:ext>
            </a:extLst>
          </p:cNvPr>
          <p:cNvGraphicFramePr>
            <a:graphicFrameLocks noGrp="1"/>
          </p:cNvGraphicFramePr>
          <p:nvPr/>
        </p:nvGraphicFramePr>
        <p:xfrm>
          <a:off x="642937" y="1946376"/>
          <a:ext cx="1752600" cy="4381500"/>
        </p:xfrm>
        <a:graphic>
          <a:graphicData uri="http://schemas.openxmlformats.org/drawingml/2006/table">
            <a:tbl>
              <a:tblPr/>
              <a:tblGrid>
                <a:gridCol w="1304925">
                  <a:extLst>
                    <a:ext uri="{9D8B030D-6E8A-4147-A177-3AD203B41FA5}">
                      <a16:colId xmlns:a16="http://schemas.microsoft.com/office/drawing/2014/main" val="360355231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1867674233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43910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743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204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6128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897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5836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399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242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8765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0054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1005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7671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4365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3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9268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1002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362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379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612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6551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5599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053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174532"/>
                  </a:ext>
                </a:extLst>
              </a:tr>
            </a:tbl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9780D0CC-04DF-4A7A-AD85-4593EE539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029" y="1946376"/>
            <a:ext cx="7219947" cy="2342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EAD1FD7-2050-4473-BF4F-524152577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028" y="2330976"/>
            <a:ext cx="6943725" cy="7715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265152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154399-1040-4295-9888-35C56054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(Explicación)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0DC5A2-92B2-4B29-B018-271BF7CC6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6028" y="3270959"/>
            <a:ext cx="7219948" cy="140846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L" sz="2000" dirty="0"/>
              <a:t>Para recorrer fila por fila, se utiliza la instrucción FETCH. Esta instrucción permite obtener una fila o elemento del cursor.</a:t>
            </a:r>
          </a:p>
          <a:p>
            <a:pPr marL="0" indent="0" algn="just">
              <a:buNone/>
            </a:pPr>
            <a:r>
              <a:rPr lang="es-CL" sz="2000" dirty="0"/>
              <a:t>Si compilamos el procedimiento de abajo y lo ejecutamos, solo podemos obtener la primera fila del cursor.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908512D-E7D4-434F-A921-133F105879A2}"/>
              </a:ext>
            </a:extLst>
          </p:cNvPr>
          <p:cNvGraphicFramePr>
            <a:graphicFrameLocks noGrp="1"/>
          </p:cNvGraphicFramePr>
          <p:nvPr/>
        </p:nvGraphicFramePr>
        <p:xfrm>
          <a:off x="642937" y="1946376"/>
          <a:ext cx="1752600" cy="4381500"/>
        </p:xfrm>
        <a:graphic>
          <a:graphicData uri="http://schemas.openxmlformats.org/drawingml/2006/table">
            <a:tbl>
              <a:tblPr/>
              <a:tblGrid>
                <a:gridCol w="1304925">
                  <a:extLst>
                    <a:ext uri="{9D8B030D-6E8A-4147-A177-3AD203B41FA5}">
                      <a16:colId xmlns:a16="http://schemas.microsoft.com/office/drawing/2014/main" val="360355231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1867674233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43910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743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204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6128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897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5836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399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242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8765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0054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1005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7671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4365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3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9268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1002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362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379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612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6551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5599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053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174532"/>
                  </a:ext>
                </a:extLst>
              </a:tr>
            </a:tbl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9780D0CC-04DF-4A7A-AD85-4593EE539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029" y="1946376"/>
            <a:ext cx="7219947" cy="2342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EAD1FD7-2050-4473-BF4F-524152577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028" y="2330976"/>
            <a:ext cx="6943725" cy="7715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4940707-AD99-4AE0-B5AE-0D40118A6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028" y="4847882"/>
            <a:ext cx="6829335" cy="26696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DF0051D-C076-4FF2-8F3E-71BA38337F14}"/>
              </a:ext>
            </a:extLst>
          </p:cNvPr>
          <p:cNvSpPr txBox="1"/>
          <p:nvPr/>
        </p:nvSpPr>
        <p:spPr>
          <a:xfrm>
            <a:off x="8598446" y="4839207"/>
            <a:ext cx="1061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solidFill>
                  <a:srgbClr val="FF0000"/>
                </a:solidFill>
              </a:rPr>
              <a:t>CURSOR 1</a:t>
            </a:r>
          </a:p>
        </p:txBody>
      </p:sp>
    </p:spTree>
    <p:extLst>
      <p:ext uri="{BB962C8B-B14F-4D97-AF65-F5344CB8AC3E}">
        <p14:creationId xmlns:p14="http://schemas.microsoft.com/office/powerpoint/2010/main" val="38536919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154399-1040-4295-9888-35C56054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(Explicación)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0DC5A2-92B2-4B29-B018-271BF7CC6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6028" y="3270959"/>
            <a:ext cx="7219948" cy="140846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L" sz="2000" dirty="0"/>
              <a:t>Para recorrer fila por fila, se utiliza la instrucción FETCH. Esta instrucción permite obtener una fila o elemento del cursor.</a:t>
            </a:r>
          </a:p>
          <a:p>
            <a:pPr marL="0" indent="0" algn="just">
              <a:buNone/>
            </a:pPr>
            <a:r>
              <a:rPr lang="es-CL" sz="2000" dirty="0"/>
              <a:t>Si compilamos el procedimiento de abajo y lo ejecutamos, solo podemos obtener la primera fila del cursor.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908512D-E7D4-434F-A921-133F10587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749936"/>
              </p:ext>
            </p:extLst>
          </p:nvPr>
        </p:nvGraphicFramePr>
        <p:xfrm>
          <a:off x="642937" y="1946376"/>
          <a:ext cx="1752600" cy="4381500"/>
        </p:xfrm>
        <a:graphic>
          <a:graphicData uri="http://schemas.openxmlformats.org/drawingml/2006/table">
            <a:tbl>
              <a:tblPr/>
              <a:tblGrid>
                <a:gridCol w="1304925">
                  <a:extLst>
                    <a:ext uri="{9D8B030D-6E8A-4147-A177-3AD203B41FA5}">
                      <a16:colId xmlns:a16="http://schemas.microsoft.com/office/drawing/2014/main" val="360355231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1867674233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43910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743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04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6128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897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5836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399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242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8765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0054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1005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7671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4365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3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9268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1002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362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379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612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6551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5599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053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174532"/>
                  </a:ext>
                </a:extLst>
              </a:tr>
            </a:tbl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9780D0CC-04DF-4A7A-AD85-4593EE539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029" y="1946376"/>
            <a:ext cx="7219947" cy="2342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EAD1FD7-2050-4473-BF4F-524152577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028" y="2330976"/>
            <a:ext cx="6943725" cy="7715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4940707-AD99-4AE0-B5AE-0D40118A6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028" y="4847882"/>
            <a:ext cx="6829335" cy="26696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DBFF38D-9D59-4E75-8170-DF48636FC2F6}"/>
              </a:ext>
            </a:extLst>
          </p:cNvPr>
          <p:cNvSpPr txBox="1"/>
          <p:nvPr/>
        </p:nvSpPr>
        <p:spPr>
          <a:xfrm>
            <a:off x="8598446" y="4839207"/>
            <a:ext cx="1061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solidFill>
                  <a:srgbClr val="FF0000"/>
                </a:solidFill>
              </a:rPr>
              <a:t>CURSOR 1</a:t>
            </a:r>
          </a:p>
        </p:txBody>
      </p:sp>
    </p:spTree>
    <p:extLst>
      <p:ext uri="{BB962C8B-B14F-4D97-AF65-F5344CB8AC3E}">
        <p14:creationId xmlns:p14="http://schemas.microsoft.com/office/powerpoint/2010/main" val="34799274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154399-1040-4295-9888-35C56054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(Explicación)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0DC5A2-92B2-4B29-B018-271BF7CC6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6028" y="5416588"/>
            <a:ext cx="7219948" cy="215555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L" sz="2000" dirty="0"/>
              <a:t>Si queremos recorrer TODAS las filas del cursor, necesitamos utilizar una instrucción FOR, WHILE o LOOP. Con la ayuda de alguna de estas instrucciones podemos </a:t>
            </a:r>
            <a:r>
              <a:rPr lang="es-CL" sz="2000" u="sng" dirty="0"/>
              <a:t>iterar</a:t>
            </a:r>
            <a:r>
              <a:rPr lang="es-CL" sz="2000" dirty="0"/>
              <a:t> sobre un cursor para obtener todos sus elementos.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908512D-E7D4-434F-A921-133F105879A2}"/>
              </a:ext>
            </a:extLst>
          </p:cNvPr>
          <p:cNvGraphicFramePr>
            <a:graphicFrameLocks noGrp="1"/>
          </p:cNvGraphicFramePr>
          <p:nvPr/>
        </p:nvGraphicFramePr>
        <p:xfrm>
          <a:off x="642937" y="1946376"/>
          <a:ext cx="1752600" cy="4381500"/>
        </p:xfrm>
        <a:graphic>
          <a:graphicData uri="http://schemas.openxmlformats.org/drawingml/2006/table">
            <a:tbl>
              <a:tblPr/>
              <a:tblGrid>
                <a:gridCol w="1304925">
                  <a:extLst>
                    <a:ext uri="{9D8B030D-6E8A-4147-A177-3AD203B41FA5}">
                      <a16:colId xmlns:a16="http://schemas.microsoft.com/office/drawing/2014/main" val="360355231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1867674233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43910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743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204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6128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897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5836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399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242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8765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0054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1005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7671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4365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3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9268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1002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362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379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612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6551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5599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053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174532"/>
                  </a:ext>
                </a:extLst>
              </a:tr>
            </a:tbl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9780D0CC-04DF-4A7A-AD85-4593EE539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029" y="1946376"/>
            <a:ext cx="7219947" cy="2342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E19960B-B21C-43BC-A99F-73215318D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028" y="2276474"/>
            <a:ext cx="7219947" cy="30442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E84E1E0-F010-4658-9897-05A95ABD2369}"/>
              </a:ext>
            </a:extLst>
          </p:cNvPr>
          <p:cNvSpPr txBox="1"/>
          <p:nvPr/>
        </p:nvSpPr>
        <p:spPr>
          <a:xfrm>
            <a:off x="8903407" y="2241342"/>
            <a:ext cx="1061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solidFill>
                  <a:srgbClr val="FF0000"/>
                </a:solidFill>
              </a:rPr>
              <a:t>CURSOR 2</a:t>
            </a:r>
          </a:p>
        </p:txBody>
      </p:sp>
    </p:spTree>
    <p:extLst>
      <p:ext uri="{BB962C8B-B14F-4D97-AF65-F5344CB8AC3E}">
        <p14:creationId xmlns:p14="http://schemas.microsoft.com/office/powerpoint/2010/main" val="9285790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154399-1040-4295-9888-35C56054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(Explicación)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0DC5A2-92B2-4B29-B018-271BF7CC6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6028" y="5416587"/>
            <a:ext cx="7219948" cy="236533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L" sz="2000" dirty="0"/>
              <a:t>Si queremos recorrer TODAS las filas del cursor, necesitamos utilizar una instrucción FOR, WHILE o LOOP. Con la ayuda de alguna de estas instrucciones podemos </a:t>
            </a:r>
            <a:r>
              <a:rPr lang="es-CL" sz="2000" u="sng" dirty="0"/>
              <a:t>iterar</a:t>
            </a:r>
            <a:r>
              <a:rPr lang="es-CL" sz="2000" dirty="0"/>
              <a:t> sobre un cursor para obtener todos sus elementos.</a:t>
            </a:r>
          </a:p>
          <a:p>
            <a:pPr marL="0" indent="0" algn="just">
              <a:buNone/>
            </a:pPr>
            <a:r>
              <a:rPr lang="es-CL" sz="2000" dirty="0"/>
              <a:t>Además, siempre que iteremos sobre un cursor, debemos verificar cuando se acaban las </a:t>
            </a:r>
            <a:r>
              <a:rPr lang="es-CL" sz="2000" u="sng" dirty="0"/>
              <a:t>filas</a:t>
            </a:r>
            <a:r>
              <a:rPr lang="es-CL" sz="2000" dirty="0"/>
              <a:t>. Para esto, podemos utilizar la instrucción NOTFOUND que arroja el valor TRUE cuando no hay más filas.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908512D-E7D4-434F-A921-133F105879A2}"/>
              </a:ext>
            </a:extLst>
          </p:cNvPr>
          <p:cNvGraphicFramePr>
            <a:graphicFrameLocks noGrp="1"/>
          </p:cNvGraphicFramePr>
          <p:nvPr/>
        </p:nvGraphicFramePr>
        <p:xfrm>
          <a:off x="642937" y="1946376"/>
          <a:ext cx="1752600" cy="4381500"/>
        </p:xfrm>
        <a:graphic>
          <a:graphicData uri="http://schemas.openxmlformats.org/drawingml/2006/table">
            <a:tbl>
              <a:tblPr/>
              <a:tblGrid>
                <a:gridCol w="1304925">
                  <a:extLst>
                    <a:ext uri="{9D8B030D-6E8A-4147-A177-3AD203B41FA5}">
                      <a16:colId xmlns:a16="http://schemas.microsoft.com/office/drawing/2014/main" val="360355231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1867674233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43910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743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204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6128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897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5836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399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242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8765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0054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1005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7671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4365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3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9268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1002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362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379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612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6551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5599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053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174532"/>
                  </a:ext>
                </a:extLst>
              </a:tr>
            </a:tbl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9780D0CC-04DF-4A7A-AD85-4593EE539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029" y="1946376"/>
            <a:ext cx="7219947" cy="2342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E19960B-B21C-43BC-A99F-73215318D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028" y="2276474"/>
            <a:ext cx="7219947" cy="30442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9334416-EC86-4720-81A5-D3F74D311C97}"/>
              </a:ext>
            </a:extLst>
          </p:cNvPr>
          <p:cNvSpPr txBox="1"/>
          <p:nvPr/>
        </p:nvSpPr>
        <p:spPr>
          <a:xfrm>
            <a:off x="8903407" y="2241342"/>
            <a:ext cx="1061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solidFill>
                  <a:srgbClr val="FF0000"/>
                </a:solidFill>
              </a:rPr>
              <a:t>CURSOR 2</a:t>
            </a:r>
          </a:p>
        </p:txBody>
      </p:sp>
    </p:spTree>
    <p:extLst>
      <p:ext uri="{BB962C8B-B14F-4D97-AF65-F5344CB8AC3E}">
        <p14:creationId xmlns:p14="http://schemas.microsoft.com/office/powerpoint/2010/main" val="1290127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32B4CF-3CED-420A-99A5-4CD0A1625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Creación del modelo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221A39-2BB3-4073-8EC1-1F3F0280D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L" sz="3200" dirty="0"/>
              <a:t>Hasta el momento, la creación del modelo de datos tiene la siguiente estructura.</a:t>
            </a:r>
          </a:p>
          <a:p>
            <a:pPr marL="0" indent="0" algn="just">
              <a:buNone/>
            </a:pPr>
            <a:endParaRPr lang="es-CL" sz="3200" dirty="0"/>
          </a:p>
          <a:p>
            <a:pPr marL="0" indent="0" algn="just">
              <a:buNone/>
            </a:pPr>
            <a:endParaRPr lang="es-CL" sz="3200" dirty="0"/>
          </a:p>
          <a:p>
            <a:pPr marL="0" indent="0" algn="just">
              <a:buNone/>
            </a:pPr>
            <a:endParaRPr lang="es-CL" sz="3200" dirty="0"/>
          </a:p>
          <a:p>
            <a:pPr marL="0" indent="0" algn="just">
              <a:buNone/>
            </a:pPr>
            <a:r>
              <a:rPr lang="es-CL" sz="3200" dirty="0"/>
              <a:t>Hoy exploraremos otra opción que PL/SQL permite realizar. Ejecutar instrucciones del lenguaje de definición de datos utilizando procedimientos.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4B0E44A-18A3-4616-8304-3D4A04E80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097" y="3026955"/>
            <a:ext cx="4096679" cy="155789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090945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154399-1040-4295-9888-35C56054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(Explicación)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0DC5A2-92B2-4B29-B018-271BF7CC6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6028" y="5416587"/>
            <a:ext cx="7219948" cy="236533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L" sz="2000" dirty="0"/>
              <a:t>Si queremos recorrer TODAS las filas del cursor, necesitamos utilizar una instrucción FOR, WHILE o LOOP. Con la ayuda de alguna de estas instrucciones podemos </a:t>
            </a:r>
            <a:r>
              <a:rPr lang="es-CL" sz="2000" u="sng" dirty="0"/>
              <a:t>iterar</a:t>
            </a:r>
            <a:r>
              <a:rPr lang="es-CL" sz="2000" dirty="0"/>
              <a:t> sobre un cursor para obtener todos sus elementos.</a:t>
            </a:r>
          </a:p>
          <a:p>
            <a:pPr marL="0" indent="0" algn="just">
              <a:buNone/>
            </a:pPr>
            <a:r>
              <a:rPr lang="es-CL" sz="2000" dirty="0"/>
              <a:t>Además, siempre que iteremos sobre un cursor, debemos verificar cuando se acaban las </a:t>
            </a:r>
            <a:r>
              <a:rPr lang="es-CL" sz="2000" u="sng" dirty="0"/>
              <a:t>filas</a:t>
            </a:r>
            <a:r>
              <a:rPr lang="es-CL" sz="2000" dirty="0"/>
              <a:t>. Para esto, podemos utilizar la instrucción NOTFOUND que arroja el valor TRUE cuando no hay más filas.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908512D-E7D4-434F-A921-133F105879A2}"/>
              </a:ext>
            </a:extLst>
          </p:cNvPr>
          <p:cNvGraphicFramePr>
            <a:graphicFrameLocks noGrp="1"/>
          </p:cNvGraphicFramePr>
          <p:nvPr/>
        </p:nvGraphicFramePr>
        <p:xfrm>
          <a:off x="642937" y="1946376"/>
          <a:ext cx="1752600" cy="4381500"/>
        </p:xfrm>
        <a:graphic>
          <a:graphicData uri="http://schemas.openxmlformats.org/drawingml/2006/table">
            <a:tbl>
              <a:tblPr/>
              <a:tblGrid>
                <a:gridCol w="1304925">
                  <a:extLst>
                    <a:ext uri="{9D8B030D-6E8A-4147-A177-3AD203B41FA5}">
                      <a16:colId xmlns:a16="http://schemas.microsoft.com/office/drawing/2014/main" val="360355231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1867674233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43910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743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204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6128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897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5836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399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242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8765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0054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1005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7671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4365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3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9268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1002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362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379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612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6551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5599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053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174532"/>
                  </a:ext>
                </a:extLst>
              </a:tr>
            </a:tbl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9780D0CC-04DF-4A7A-AD85-4593EE539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029" y="1946376"/>
            <a:ext cx="7219947" cy="2342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E19960B-B21C-43BC-A99F-73215318D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028" y="2276474"/>
            <a:ext cx="7219947" cy="30442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2E94F049-F58D-40DF-A0E4-4C1E7B0DD69E}"/>
              </a:ext>
            </a:extLst>
          </p:cNvPr>
          <p:cNvSpPr/>
          <p:nvPr/>
        </p:nvSpPr>
        <p:spPr>
          <a:xfrm rot="10800000">
            <a:off x="5966760" y="4257368"/>
            <a:ext cx="511278" cy="137651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0F6142F-AFF1-479F-A334-62D8D1BDA586}"/>
              </a:ext>
            </a:extLst>
          </p:cNvPr>
          <p:cNvSpPr txBox="1"/>
          <p:nvPr/>
        </p:nvSpPr>
        <p:spPr>
          <a:xfrm>
            <a:off x="8903407" y="2241342"/>
            <a:ext cx="1061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solidFill>
                  <a:srgbClr val="FF0000"/>
                </a:solidFill>
              </a:rPr>
              <a:t>CURSOR 2</a:t>
            </a:r>
          </a:p>
        </p:txBody>
      </p:sp>
    </p:spTree>
    <p:extLst>
      <p:ext uri="{BB962C8B-B14F-4D97-AF65-F5344CB8AC3E}">
        <p14:creationId xmlns:p14="http://schemas.microsoft.com/office/powerpoint/2010/main" val="14252077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154399-1040-4295-9888-35C56054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(Explicación)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0DC5A2-92B2-4B29-B018-271BF7CC6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6029" y="2358138"/>
            <a:ext cx="7219948" cy="267435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L" sz="2000" dirty="0"/>
              <a:t>Para el problema inicial del ejemplo sobre agregar a la tabla “encargo” los productos con STOCK &lt; 5. Podemos modificar la parte central del código anterior agregando una restricción sobre el STOCK de cada producto.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908512D-E7D4-434F-A921-133F105879A2}"/>
              </a:ext>
            </a:extLst>
          </p:cNvPr>
          <p:cNvGraphicFramePr>
            <a:graphicFrameLocks noGrp="1"/>
          </p:cNvGraphicFramePr>
          <p:nvPr/>
        </p:nvGraphicFramePr>
        <p:xfrm>
          <a:off x="642937" y="1946376"/>
          <a:ext cx="1752600" cy="4381500"/>
        </p:xfrm>
        <a:graphic>
          <a:graphicData uri="http://schemas.openxmlformats.org/drawingml/2006/table">
            <a:tbl>
              <a:tblPr/>
              <a:tblGrid>
                <a:gridCol w="1304925">
                  <a:extLst>
                    <a:ext uri="{9D8B030D-6E8A-4147-A177-3AD203B41FA5}">
                      <a16:colId xmlns:a16="http://schemas.microsoft.com/office/drawing/2014/main" val="360355231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1867674233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43910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743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204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6128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897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5836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399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242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8765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0054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1005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7671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4365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3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9268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1002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362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379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612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6551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5599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053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174532"/>
                  </a:ext>
                </a:extLst>
              </a:tr>
            </a:tbl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9780D0CC-04DF-4A7A-AD85-4593EE539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029" y="1946376"/>
            <a:ext cx="7219947" cy="23421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842914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154399-1040-4295-9888-35C56054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(Explicación)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0DC5A2-92B2-4B29-B018-271BF7CC6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6029" y="2358138"/>
            <a:ext cx="7219948" cy="522253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L" sz="2000" dirty="0"/>
              <a:t>Para el problema inicial del ejemplo sobre agregar a la tabla “encargo” los productos con STOCK &lt; 5. Podemos modificar la parte central del código anterior agregando una restricción sobre el STOCK de cada producto.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908512D-E7D4-434F-A921-133F105879A2}"/>
              </a:ext>
            </a:extLst>
          </p:cNvPr>
          <p:cNvGraphicFramePr>
            <a:graphicFrameLocks noGrp="1"/>
          </p:cNvGraphicFramePr>
          <p:nvPr/>
        </p:nvGraphicFramePr>
        <p:xfrm>
          <a:off x="642937" y="1946376"/>
          <a:ext cx="1752600" cy="4381500"/>
        </p:xfrm>
        <a:graphic>
          <a:graphicData uri="http://schemas.openxmlformats.org/drawingml/2006/table">
            <a:tbl>
              <a:tblPr/>
              <a:tblGrid>
                <a:gridCol w="1304925">
                  <a:extLst>
                    <a:ext uri="{9D8B030D-6E8A-4147-A177-3AD203B41FA5}">
                      <a16:colId xmlns:a16="http://schemas.microsoft.com/office/drawing/2014/main" val="360355231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1867674233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43910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743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204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6128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897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5836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399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242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8765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0054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1005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7671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4365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3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9268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1002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362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379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612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6551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5599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053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174532"/>
                  </a:ext>
                </a:extLst>
              </a:tr>
            </a:tbl>
          </a:graphicData>
        </a:graphic>
      </p:graphicFrame>
      <p:pic>
        <p:nvPicPr>
          <p:cNvPr id="8" name="Imagen 7">
            <a:extLst>
              <a:ext uri="{FF2B5EF4-FFF2-40B4-BE49-F238E27FC236}">
                <a16:creationId xmlns:a16="http://schemas.microsoft.com/office/drawing/2014/main" id="{3A9154CB-6CE8-4E60-B9E2-085D1E7D7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030" y="3695313"/>
            <a:ext cx="7219947" cy="23541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780D0CC-04DF-4A7A-AD85-4593EE539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029" y="1946376"/>
            <a:ext cx="7219947" cy="2342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Abrir llave 3">
            <a:extLst>
              <a:ext uri="{FF2B5EF4-FFF2-40B4-BE49-F238E27FC236}">
                <a16:creationId xmlns:a16="http://schemas.microsoft.com/office/drawing/2014/main" id="{96DFCB7A-8BE0-416C-A350-0C96C8D78C69}"/>
              </a:ext>
            </a:extLst>
          </p:cNvPr>
          <p:cNvSpPr/>
          <p:nvPr/>
        </p:nvSpPr>
        <p:spPr>
          <a:xfrm>
            <a:off x="2792361" y="4680155"/>
            <a:ext cx="98323" cy="1140542"/>
          </a:xfrm>
          <a:prstGeom prst="lef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Cerrar llave 5">
            <a:extLst>
              <a:ext uri="{FF2B5EF4-FFF2-40B4-BE49-F238E27FC236}">
                <a16:creationId xmlns:a16="http://schemas.microsoft.com/office/drawing/2014/main" id="{39D3FB99-6EFD-4A34-AD55-0C4F94E57441}"/>
              </a:ext>
            </a:extLst>
          </p:cNvPr>
          <p:cNvSpPr/>
          <p:nvPr/>
        </p:nvSpPr>
        <p:spPr>
          <a:xfrm>
            <a:off x="9546432" y="4788310"/>
            <a:ext cx="209544" cy="1032387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9CC6BDC-A510-47D8-BED8-807FD74710A9}"/>
              </a:ext>
            </a:extLst>
          </p:cNvPr>
          <p:cNvSpPr txBox="1"/>
          <p:nvPr/>
        </p:nvSpPr>
        <p:spPr>
          <a:xfrm>
            <a:off x="8835275" y="3752462"/>
            <a:ext cx="1061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solidFill>
                  <a:srgbClr val="FF0000"/>
                </a:solidFill>
              </a:rPr>
              <a:t>CURSOR 3</a:t>
            </a:r>
          </a:p>
        </p:txBody>
      </p:sp>
    </p:spTree>
    <p:extLst>
      <p:ext uri="{BB962C8B-B14F-4D97-AF65-F5344CB8AC3E}">
        <p14:creationId xmlns:p14="http://schemas.microsoft.com/office/powerpoint/2010/main" val="41164021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154399-1040-4295-9888-35C56054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(Explicación)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0DC5A2-92B2-4B29-B018-271BF7CC6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6029" y="2358138"/>
            <a:ext cx="7219948" cy="522253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L" sz="2000" dirty="0"/>
              <a:t>Para el problema inicial del ejemplo sobre agregar a la tabla “encargo” los productos con STOCK &lt; 5. Podemos modificar la parte central del código anterior agregando una restricción sobre el STOCK de cada producto.</a:t>
            </a:r>
          </a:p>
          <a:p>
            <a:pPr marL="0" indent="0" algn="just">
              <a:buNone/>
            </a:pPr>
            <a:endParaRPr lang="es-CL" sz="2000" dirty="0"/>
          </a:p>
          <a:p>
            <a:pPr marL="0" indent="0" algn="just">
              <a:buNone/>
            </a:pPr>
            <a:endParaRPr lang="es-CL" sz="2000" dirty="0"/>
          </a:p>
          <a:p>
            <a:pPr marL="0" indent="0" algn="just">
              <a:buNone/>
            </a:pPr>
            <a:endParaRPr lang="es-CL" sz="2000" dirty="0"/>
          </a:p>
          <a:p>
            <a:pPr marL="0" indent="0" algn="just">
              <a:buNone/>
            </a:pPr>
            <a:endParaRPr lang="es-CL" sz="2000" dirty="0"/>
          </a:p>
          <a:p>
            <a:pPr marL="0" indent="0" algn="just">
              <a:buNone/>
            </a:pPr>
            <a:endParaRPr lang="es-CL" sz="2000" dirty="0"/>
          </a:p>
          <a:p>
            <a:pPr marL="0" indent="0" algn="just">
              <a:buNone/>
            </a:pPr>
            <a:endParaRPr lang="es-CL" sz="2000" dirty="0"/>
          </a:p>
          <a:p>
            <a:pPr marL="0" indent="0" algn="just">
              <a:buNone/>
            </a:pPr>
            <a:endParaRPr lang="es-CL" sz="2000" dirty="0"/>
          </a:p>
          <a:p>
            <a:pPr marL="0" indent="0" algn="just">
              <a:buNone/>
            </a:pPr>
            <a:r>
              <a:rPr lang="es-CL" sz="2000" dirty="0"/>
              <a:t>Cada vez que el procedimiento se ejecute, recorrerá el cursor y consultará si el STOCK &lt; 5. En caso de cumplir la condición, agregará una tupla a la tabla encargo indicando el código del producto y una cantidad determinada por defecto.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908512D-E7D4-434F-A921-133F105879A2}"/>
              </a:ext>
            </a:extLst>
          </p:cNvPr>
          <p:cNvGraphicFramePr>
            <a:graphicFrameLocks noGrp="1"/>
          </p:cNvGraphicFramePr>
          <p:nvPr/>
        </p:nvGraphicFramePr>
        <p:xfrm>
          <a:off x="642937" y="1946376"/>
          <a:ext cx="1752600" cy="4381500"/>
        </p:xfrm>
        <a:graphic>
          <a:graphicData uri="http://schemas.openxmlformats.org/drawingml/2006/table">
            <a:tbl>
              <a:tblPr/>
              <a:tblGrid>
                <a:gridCol w="1304925">
                  <a:extLst>
                    <a:ext uri="{9D8B030D-6E8A-4147-A177-3AD203B41FA5}">
                      <a16:colId xmlns:a16="http://schemas.microsoft.com/office/drawing/2014/main" val="360355231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1867674233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43910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743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204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6128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897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5836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399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242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8765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0054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1005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7671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4365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3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9268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1002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362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379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612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6551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5599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053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174532"/>
                  </a:ext>
                </a:extLst>
              </a:tr>
            </a:tbl>
          </a:graphicData>
        </a:graphic>
      </p:graphicFrame>
      <p:pic>
        <p:nvPicPr>
          <p:cNvPr id="8" name="Imagen 7">
            <a:extLst>
              <a:ext uri="{FF2B5EF4-FFF2-40B4-BE49-F238E27FC236}">
                <a16:creationId xmlns:a16="http://schemas.microsoft.com/office/drawing/2014/main" id="{3A9154CB-6CE8-4E60-B9E2-085D1E7D7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030" y="3695313"/>
            <a:ext cx="7219947" cy="23541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780D0CC-04DF-4A7A-AD85-4593EE539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029" y="1946376"/>
            <a:ext cx="7219947" cy="2342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Abrir llave 3">
            <a:extLst>
              <a:ext uri="{FF2B5EF4-FFF2-40B4-BE49-F238E27FC236}">
                <a16:creationId xmlns:a16="http://schemas.microsoft.com/office/drawing/2014/main" id="{96DFCB7A-8BE0-416C-A350-0C96C8D78C69}"/>
              </a:ext>
            </a:extLst>
          </p:cNvPr>
          <p:cNvSpPr/>
          <p:nvPr/>
        </p:nvSpPr>
        <p:spPr>
          <a:xfrm>
            <a:off x="2792361" y="4680155"/>
            <a:ext cx="98323" cy="1140542"/>
          </a:xfrm>
          <a:prstGeom prst="lef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Cerrar llave 5">
            <a:extLst>
              <a:ext uri="{FF2B5EF4-FFF2-40B4-BE49-F238E27FC236}">
                <a16:creationId xmlns:a16="http://schemas.microsoft.com/office/drawing/2014/main" id="{39D3FB99-6EFD-4A34-AD55-0C4F94E57441}"/>
              </a:ext>
            </a:extLst>
          </p:cNvPr>
          <p:cNvSpPr/>
          <p:nvPr/>
        </p:nvSpPr>
        <p:spPr>
          <a:xfrm>
            <a:off x="9546432" y="4788310"/>
            <a:ext cx="209544" cy="1032387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EB82166-FE51-4F92-850B-F121C454968E}"/>
              </a:ext>
            </a:extLst>
          </p:cNvPr>
          <p:cNvSpPr txBox="1"/>
          <p:nvPr/>
        </p:nvSpPr>
        <p:spPr>
          <a:xfrm>
            <a:off x="8835275" y="3752462"/>
            <a:ext cx="1061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solidFill>
                  <a:srgbClr val="FF0000"/>
                </a:solidFill>
              </a:rPr>
              <a:t>CURSOR 3</a:t>
            </a:r>
          </a:p>
        </p:txBody>
      </p:sp>
    </p:spTree>
    <p:extLst>
      <p:ext uri="{BB962C8B-B14F-4D97-AF65-F5344CB8AC3E}">
        <p14:creationId xmlns:p14="http://schemas.microsoft.com/office/powerpoint/2010/main" val="13284600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154399-1040-4295-9888-35C56054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(Explicación)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908512D-E7D4-434F-A921-133F105879A2}"/>
              </a:ext>
            </a:extLst>
          </p:cNvPr>
          <p:cNvGraphicFramePr>
            <a:graphicFrameLocks noGrp="1"/>
          </p:cNvGraphicFramePr>
          <p:nvPr/>
        </p:nvGraphicFramePr>
        <p:xfrm>
          <a:off x="642937" y="1946376"/>
          <a:ext cx="1752600" cy="4381500"/>
        </p:xfrm>
        <a:graphic>
          <a:graphicData uri="http://schemas.openxmlformats.org/drawingml/2006/table">
            <a:tbl>
              <a:tblPr/>
              <a:tblGrid>
                <a:gridCol w="1304925">
                  <a:extLst>
                    <a:ext uri="{9D8B030D-6E8A-4147-A177-3AD203B41FA5}">
                      <a16:colId xmlns:a16="http://schemas.microsoft.com/office/drawing/2014/main" val="360355231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1867674233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43910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743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204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6128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897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5836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399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242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8765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0054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1005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7671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4365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3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9268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1002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362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379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612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6551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5599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053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174532"/>
                  </a:ext>
                </a:extLst>
              </a:tr>
            </a:tbl>
          </a:graphicData>
        </a:graphic>
      </p:graphicFrame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BFF50EF6-76BD-4F35-9CDB-CF2B8F22626F}"/>
              </a:ext>
            </a:extLst>
          </p:cNvPr>
          <p:cNvSpPr/>
          <p:nvPr/>
        </p:nvSpPr>
        <p:spPr>
          <a:xfrm rot="10800000">
            <a:off x="4043134" y="2311184"/>
            <a:ext cx="363793" cy="207157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C56FD2-F0B7-4ACF-AF17-55AA28ED65DD}"/>
              </a:ext>
            </a:extLst>
          </p:cNvPr>
          <p:cNvSpPr txBox="1"/>
          <p:nvPr/>
        </p:nvSpPr>
        <p:spPr>
          <a:xfrm>
            <a:off x="8519764" y="1906508"/>
            <a:ext cx="1061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solidFill>
                  <a:srgbClr val="FF0000"/>
                </a:solidFill>
              </a:rPr>
              <a:t>CURSOR 3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2B8499C-6B07-4C49-B458-0AFB9DEE1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782" y="1946376"/>
            <a:ext cx="6940649" cy="41094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A64F8ABE-46BC-4926-BD95-6947E95033E3}"/>
              </a:ext>
            </a:extLst>
          </p:cNvPr>
          <p:cNvSpPr txBox="1"/>
          <p:nvPr/>
        </p:nvSpPr>
        <p:spPr>
          <a:xfrm>
            <a:off x="8672164" y="2058908"/>
            <a:ext cx="1061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solidFill>
                  <a:srgbClr val="FF0000"/>
                </a:solidFill>
              </a:rPr>
              <a:t>CURSOR 3</a:t>
            </a:r>
          </a:p>
        </p:txBody>
      </p:sp>
    </p:spTree>
    <p:extLst>
      <p:ext uri="{BB962C8B-B14F-4D97-AF65-F5344CB8AC3E}">
        <p14:creationId xmlns:p14="http://schemas.microsoft.com/office/powerpoint/2010/main" val="38735631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2A7607-3945-408B-9EC3-461D1402D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(Explicación)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B94A42-886D-41B2-99A6-61B062B82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L" sz="3200" dirty="0"/>
              <a:t>Para ejecutar el procedimiento, utilizamos un bloque anónimo: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7908DBF-66B6-402B-9A8C-B1FD1E8DA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788" y="3076574"/>
            <a:ext cx="5273297" cy="202636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475306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2252F951-6F69-43F8-888D-528A66592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782" y="1946376"/>
            <a:ext cx="6940649" cy="41094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154399-1040-4295-9888-35C56054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(Explicación)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908512D-E7D4-434F-A921-133F105879A2}"/>
              </a:ext>
            </a:extLst>
          </p:cNvPr>
          <p:cNvGraphicFramePr>
            <a:graphicFrameLocks noGrp="1"/>
          </p:cNvGraphicFramePr>
          <p:nvPr/>
        </p:nvGraphicFramePr>
        <p:xfrm>
          <a:off x="642937" y="1946376"/>
          <a:ext cx="1752600" cy="4381500"/>
        </p:xfrm>
        <a:graphic>
          <a:graphicData uri="http://schemas.openxmlformats.org/drawingml/2006/table">
            <a:tbl>
              <a:tblPr/>
              <a:tblGrid>
                <a:gridCol w="1304925">
                  <a:extLst>
                    <a:ext uri="{9D8B030D-6E8A-4147-A177-3AD203B41FA5}">
                      <a16:colId xmlns:a16="http://schemas.microsoft.com/office/drawing/2014/main" val="360355231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1867674233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43910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743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204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6128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897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5836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399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242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8765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0054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1005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7671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4365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3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9268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1002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362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379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612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6551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5599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053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174532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3FE019BB-D28D-453E-A5DA-47B500418B00}"/>
              </a:ext>
            </a:extLst>
          </p:cNvPr>
          <p:cNvSpPr txBox="1"/>
          <p:nvPr/>
        </p:nvSpPr>
        <p:spPr>
          <a:xfrm>
            <a:off x="2508609" y="6095726"/>
            <a:ext cx="6897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Cuando se ejecuta el procedimiento, primero se crea el cursor.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C56FD2-F0B7-4ACF-AF17-55AA28ED65DD}"/>
              </a:ext>
            </a:extLst>
          </p:cNvPr>
          <p:cNvSpPr txBox="1"/>
          <p:nvPr/>
        </p:nvSpPr>
        <p:spPr>
          <a:xfrm>
            <a:off x="8519764" y="1906508"/>
            <a:ext cx="1061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solidFill>
                  <a:srgbClr val="FF0000"/>
                </a:solidFill>
              </a:rPr>
              <a:t>CURSOR 3</a:t>
            </a:r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E6C809BD-F55A-4640-92EF-11AA40D90F21}"/>
              </a:ext>
            </a:extLst>
          </p:cNvPr>
          <p:cNvSpPr/>
          <p:nvPr/>
        </p:nvSpPr>
        <p:spPr>
          <a:xfrm rot="10800000">
            <a:off x="8519764" y="2803347"/>
            <a:ext cx="412955" cy="176981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571197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7490CC98-6D0B-4420-A2E9-2FE2CFC9E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782" y="1946376"/>
            <a:ext cx="6940649" cy="41094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154399-1040-4295-9888-35C56054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(Explicación)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908512D-E7D4-434F-A921-133F105879A2}"/>
              </a:ext>
            </a:extLst>
          </p:cNvPr>
          <p:cNvGraphicFramePr>
            <a:graphicFrameLocks noGrp="1"/>
          </p:cNvGraphicFramePr>
          <p:nvPr/>
        </p:nvGraphicFramePr>
        <p:xfrm>
          <a:off x="642937" y="1946376"/>
          <a:ext cx="1752600" cy="4381500"/>
        </p:xfrm>
        <a:graphic>
          <a:graphicData uri="http://schemas.openxmlformats.org/drawingml/2006/table">
            <a:tbl>
              <a:tblPr/>
              <a:tblGrid>
                <a:gridCol w="1304925">
                  <a:extLst>
                    <a:ext uri="{9D8B030D-6E8A-4147-A177-3AD203B41FA5}">
                      <a16:colId xmlns:a16="http://schemas.microsoft.com/office/drawing/2014/main" val="360355231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1867674233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43910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743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204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6128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897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5836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399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242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8765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0054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1005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7671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4365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3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9268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1002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362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379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612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6551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5599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053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174532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3FE019BB-D28D-453E-A5DA-47B500418B00}"/>
              </a:ext>
            </a:extLst>
          </p:cNvPr>
          <p:cNvSpPr txBox="1"/>
          <p:nvPr/>
        </p:nvSpPr>
        <p:spPr>
          <a:xfrm>
            <a:off x="2508609" y="6095726"/>
            <a:ext cx="68973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Cuando se ejecuta el procedimiento, primero se crea el cursor. Luego, se crean las variables de apoyo para extraer las columnas del cursor.</a:t>
            </a:r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BFF50EF6-76BD-4F35-9CDB-CF2B8F22626F}"/>
              </a:ext>
            </a:extLst>
          </p:cNvPr>
          <p:cNvSpPr/>
          <p:nvPr/>
        </p:nvSpPr>
        <p:spPr>
          <a:xfrm rot="10800000">
            <a:off x="4550724" y="2980329"/>
            <a:ext cx="340594" cy="13672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C56FD2-F0B7-4ACF-AF17-55AA28ED65DD}"/>
              </a:ext>
            </a:extLst>
          </p:cNvPr>
          <p:cNvSpPr txBox="1"/>
          <p:nvPr/>
        </p:nvSpPr>
        <p:spPr>
          <a:xfrm>
            <a:off x="8519764" y="1906508"/>
            <a:ext cx="1061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solidFill>
                  <a:srgbClr val="FF0000"/>
                </a:solidFill>
              </a:rPr>
              <a:t>CURSOR 3</a:t>
            </a:r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E6C809BD-F55A-4640-92EF-11AA40D90F21}"/>
              </a:ext>
            </a:extLst>
          </p:cNvPr>
          <p:cNvSpPr/>
          <p:nvPr/>
        </p:nvSpPr>
        <p:spPr>
          <a:xfrm rot="10800000">
            <a:off x="8519764" y="2803347"/>
            <a:ext cx="412955" cy="176981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3CFF1B66-94D6-472C-9A92-9A3BEBF29774}"/>
              </a:ext>
            </a:extLst>
          </p:cNvPr>
          <p:cNvSpPr/>
          <p:nvPr/>
        </p:nvSpPr>
        <p:spPr>
          <a:xfrm rot="10800000">
            <a:off x="4476755" y="3156926"/>
            <a:ext cx="340594" cy="13672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44784B5A-22ED-44E6-8C19-C1F50FBB0685}"/>
              </a:ext>
            </a:extLst>
          </p:cNvPr>
          <p:cNvSpPr/>
          <p:nvPr/>
        </p:nvSpPr>
        <p:spPr>
          <a:xfrm rot="5400000">
            <a:off x="1145306" y="1518906"/>
            <a:ext cx="340594" cy="13672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B1634165-418A-4A75-B70C-543524615A47}"/>
              </a:ext>
            </a:extLst>
          </p:cNvPr>
          <p:cNvSpPr/>
          <p:nvPr/>
        </p:nvSpPr>
        <p:spPr>
          <a:xfrm rot="5400000">
            <a:off x="2026829" y="1518906"/>
            <a:ext cx="340594" cy="13672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840072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DE90EE42-2056-4596-AC01-84A43C957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782" y="1946376"/>
            <a:ext cx="6940649" cy="41094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154399-1040-4295-9888-35C56054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(Explicación)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908512D-E7D4-434F-A921-133F105879A2}"/>
              </a:ext>
            </a:extLst>
          </p:cNvPr>
          <p:cNvGraphicFramePr>
            <a:graphicFrameLocks noGrp="1"/>
          </p:cNvGraphicFramePr>
          <p:nvPr/>
        </p:nvGraphicFramePr>
        <p:xfrm>
          <a:off x="642937" y="1946376"/>
          <a:ext cx="1752600" cy="4381500"/>
        </p:xfrm>
        <a:graphic>
          <a:graphicData uri="http://schemas.openxmlformats.org/drawingml/2006/table">
            <a:tbl>
              <a:tblPr/>
              <a:tblGrid>
                <a:gridCol w="1304925">
                  <a:extLst>
                    <a:ext uri="{9D8B030D-6E8A-4147-A177-3AD203B41FA5}">
                      <a16:colId xmlns:a16="http://schemas.microsoft.com/office/drawing/2014/main" val="360355231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1867674233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43910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743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204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6128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897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5836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399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242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8765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0054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1005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7671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4365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3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9268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1002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362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379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612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6551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5599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053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174532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3FE019BB-D28D-453E-A5DA-47B500418B00}"/>
              </a:ext>
            </a:extLst>
          </p:cNvPr>
          <p:cNvSpPr txBox="1"/>
          <p:nvPr/>
        </p:nvSpPr>
        <p:spPr>
          <a:xfrm>
            <a:off x="2508609" y="6091453"/>
            <a:ext cx="6897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Luego, se abre el cursor para poder comenzar a utilizarlo.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C56FD2-F0B7-4ACF-AF17-55AA28ED65DD}"/>
              </a:ext>
            </a:extLst>
          </p:cNvPr>
          <p:cNvSpPr txBox="1"/>
          <p:nvPr/>
        </p:nvSpPr>
        <p:spPr>
          <a:xfrm>
            <a:off x="8519764" y="1906508"/>
            <a:ext cx="1061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solidFill>
                  <a:srgbClr val="FF0000"/>
                </a:solidFill>
              </a:rPr>
              <a:t>CURSOR 3</a:t>
            </a:r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E6C809BD-F55A-4640-92EF-11AA40D90F21}"/>
              </a:ext>
            </a:extLst>
          </p:cNvPr>
          <p:cNvSpPr/>
          <p:nvPr/>
        </p:nvSpPr>
        <p:spPr>
          <a:xfrm rot="10800000">
            <a:off x="4367211" y="3491669"/>
            <a:ext cx="412955" cy="176981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569738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E1C60688-383C-4942-8B34-BAEAF37C3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782" y="1946376"/>
            <a:ext cx="6940649" cy="41094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154399-1040-4295-9888-35C56054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(Explicación)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908512D-E7D4-434F-A921-133F105879A2}"/>
              </a:ext>
            </a:extLst>
          </p:cNvPr>
          <p:cNvGraphicFramePr>
            <a:graphicFrameLocks noGrp="1"/>
          </p:cNvGraphicFramePr>
          <p:nvPr/>
        </p:nvGraphicFramePr>
        <p:xfrm>
          <a:off x="642937" y="1946376"/>
          <a:ext cx="1752600" cy="4381500"/>
        </p:xfrm>
        <a:graphic>
          <a:graphicData uri="http://schemas.openxmlformats.org/drawingml/2006/table">
            <a:tbl>
              <a:tblPr/>
              <a:tblGrid>
                <a:gridCol w="1304925">
                  <a:extLst>
                    <a:ext uri="{9D8B030D-6E8A-4147-A177-3AD203B41FA5}">
                      <a16:colId xmlns:a16="http://schemas.microsoft.com/office/drawing/2014/main" val="360355231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1867674233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43910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743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204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6128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897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5836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399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242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8765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0054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1005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7671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4365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3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9268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1002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362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379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612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6551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5599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053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174532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3FE019BB-D28D-453E-A5DA-47B500418B00}"/>
              </a:ext>
            </a:extLst>
          </p:cNvPr>
          <p:cNvSpPr txBox="1"/>
          <p:nvPr/>
        </p:nvSpPr>
        <p:spPr>
          <a:xfrm>
            <a:off x="2508609" y="6095452"/>
            <a:ext cx="6897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Luego, se abre el cursor para poder comenzar a utilizarlo.</a:t>
            </a:r>
          </a:p>
          <a:p>
            <a:pPr algn="just"/>
            <a:r>
              <a:rPr lang="es-CL" dirty="0"/>
              <a:t>Y comienza la iteración…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C56FD2-F0B7-4ACF-AF17-55AA28ED65DD}"/>
              </a:ext>
            </a:extLst>
          </p:cNvPr>
          <p:cNvSpPr txBox="1"/>
          <p:nvPr/>
        </p:nvSpPr>
        <p:spPr>
          <a:xfrm>
            <a:off x="8519764" y="1906508"/>
            <a:ext cx="1061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solidFill>
                  <a:srgbClr val="FF0000"/>
                </a:solidFill>
              </a:rPr>
              <a:t>CURSOR 3</a:t>
            </a:r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E6C809BD-F55A-4640-92EF-11AA40D90F21}"/>
              </a:ext>
            </a:extLst>
          </p:cNvPr>
          <p:cNvSpPr/>
          <p:nvPr/>
        </p:nvSpPr>
        <p:spPr>
          <a:xfrm rot="10800000">
            <a:off x="3474933" y="3668651"/>
            <a:ext cx="341520" cy="13182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45408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D9D65E-9F6C-41C4-99A5-250B82431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Lenguaje de definición de datos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85032286-B867-4EA4-8289-2BB87F44C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703" y="2408904"/>
            <a:ext cx="9441468" cy="25260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777357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63DD6B1-04F6-4894-9D9A-E55009C94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782" y="1946376"/>
            <a:ext cx="6940649" cy="41094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154399-1040-4295-9888-35C56054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(Explicación)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908512D-E7D4-434F-A921-133F105879A2}"/>
              </a:ext>
            </a:extLst>
          </p:cNvPr>
          <p:cNvGraphicFramePr>
            <a:graphicFrameLocks noGrp="1"/>
          </p:cNvGraphicFramePr>
          <p:nvPr/>
        </p:nvGraphicFramePr>
        <p:xfrm>
          <a:off x="642937" y="1946376"/>
          <a:ext cx="1752600" cy="4381500"/>
        </p:xfrm>
        <a:graphic>
          <a:graphicData uri="http://schemas.openxmlformats.org/drawingml/2006/table">
            <a:tbl>
              <a:tblPr/>
              <a:tblGrid>
                <a:gridCol w="1304925">
                  <a:extLst>
                    <a:ext uri="{9D8B030D-6E8A-4147-A177-3AD203B41FA5}">
                      <a16:colId xmlns:a16="http://schemas.microsoft.com/office/drawing/2014/main" val="360355231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1867674233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43910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743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204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6128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897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5836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399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242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8765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0054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1005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7671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4365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3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9268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1002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362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379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612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6551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5599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053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174532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3FE019BB-D28D-453E-A5DA-47B500418B00}"/>
              </a:ext>
            </a:extLst>
          </p:cNvPr>
          <p:cNvSpPr txBox="1"/>
          <p:nvPr/>
        </p:nvSpPr>
        <p:spPr>
          <a:xfrm>
            <a:off x="2508609" y="6091453"/>
            <a:ext cx="6897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Aquí pregunta si el cursor está vacío. Como no lo está sigue a la siguiente línea.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C56FD2-F0B7-4ACF-AF17-55AA28ED65DD}"/>
              </a:ext>
            </a:extLst>
          </p:cNvPr>
          <p:cNvSpPr txBox="1"/>
          <p:nvPr/>
        </p:nvSpPr>
        <p:spPr>
          <a:xfrm>
            <a:off x="8519764" y="1906508"/>
            <a:ext cx="1061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solidFill>
                  <a:srgbClr val="FF0000"/>
                </a:solidFill>
              </a:rPr>
              <a:t>CURSOR 3</a:t>
            </a:r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E6C809BD-F55A-4640-92EF-11AA40D90F21}"/>
              </a:ext>
            </a:extLst>
          </p:cNvPr>
          <p:cNvSpPr/>
          <p:nvPr/>
        </p:nvSpPr>
        <p:spPr>
          <a:xfrm rot="10800000">
            <a:off x="5905346" y="3825049"/>
            <a:ext cx="341520" cy="13182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58832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C17227A0-34A2-45FF-BB8B-3CF808F95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782" y="1946376"/>
            <a:ext cx="6940649" cy="41094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154399-1040-4295-9888-35C56054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(Explicación)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908512D-E7D4-434F-A921-133F10587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936654"/>
              </p:ext>
            </p:extLst>
          </p:nvPr>
        </p:nvGraphicFramePr>
        <p:xfrm>
          <a:off x="642937" y="1946376"/>
          <a:ext cx="1752600" cy="4381500"/>
        </p:xfrm>
        <a:graphic>
          <a:graphicData uri="http://schemas.openxmlformats.org/drawingml/2006/table">
            <a:tbl>
              <a:tblPr/>
              <a:tblGrid>
                <a:gridCol w="1304925">
                  <a:extLst>
                    <a:ext uri="{9D8B030D-6E8A-4147-A177-3AD203B41FA5}">
                      <a16:colId xmlns:a16="http://schemas.microsoft.com/office/drawing/2014/main" val="360355231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1867674233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43910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743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04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6128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897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5836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399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242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8765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0054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1005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7671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4365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3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9268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1002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362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379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612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6551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5599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053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174532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3FE019BB-D28D-453E-A5DA-47B500418B00}"/>
              </a:ext>
            </a:extLst>
          </p:cNvPr>
          <p:cNvSpPr txBox="1"/>
          <p:nvPr/>
        </p:nvSpPr>
        <p:spPr>
          <a:xfrm>
            <a:off x="2508609" y="6092195"/>
            <a:ext cx="6897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Obtenemos un elemento del cursor.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C56FD2-F0B7-4ACF-AF17-55AA28ED65DD}"/>
              </a:ext>
            </a:extLst>
          </p:cNvPr>
          <p:cNvSpPr txBox="1"/>
          <p:nvPr/>
        </p:nvSpPr>
        <p:spPr>
          <a:xfrm>
            <a:off x="8519764" y="1906508"/>
            <a:ext cx="1061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solidFill>
                  <a:srgbClr val="FF0000"/>
                </a:solidFill>
              </a:rPr>
              <a:t>CURSOR 3</a:t>
            </a:r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E6C809BD-F55A-4640-92EF-11AA40D90F21}"/>
              </a:ext>
            </a:extLst>
          </p:cNvPr>
          <p:cNvSpPr/>
          <p:nvPr/>
        </p:nvSpPr>
        <p:spPr>
          <a:xfrm rot="10800000">
            <a:off x="7147898" y="4010063"/>
            <a:ext cx="341520" cy="13182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540428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C17227A0-34A2-45FF-BB8B-3CF808F95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782" y="1946376"/>
            <a:ext cx="6940649" cy="41094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154399-1040-4295-9888-35C56054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(Explicación)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908512D-E7D4-434F-A921-133F10587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286596"/>
              </p:ext>
            </p:extLst>
          </p:nvPr>
        </p:nvGraphicFramePr>
        <p:xfrm>
          <a:off x="642937" y="1946376"/>
          <a:ext cx="1752600" cy="4191000"/>
        </p:xfrm>
        <a:graphic>
          <a:graphicData uri="http://schemas.openxmlformats.org/drawingml/2006/table">
            <a:tbl>
              <a:tblPr/>
              <a:tblGrid>
                <a:gridCol w="1304925">
                  <a:extLst>
                    <a:ext uri="{9D8B030D-6E8A-4147-A177-3AD203B41FA5}">
                      <a16:colId xmlns:a16="http://schemas.microsoft.com/office/drawing/2014/main" val="360355231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1867674233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43910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743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6128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897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5836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399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242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8765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0054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1005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7671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4365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3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9268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1002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362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379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612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6551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5599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053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174532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3FE019BB-D28D-453E-A5DA-47B500418B00}"/>
              </a:ext>
            </a:extLst>
          </p:cNvPr>
          <p:cNvSpPr txBox="1"/>
          <p:nvPr/>
        </p:nvSpPr>
        <p:spPr>
          <a:xfrm>
            <a:off x="2508609" y="6092195"/>
            <a:ext cx="6897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Obtenemos un elemento del cursor.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C56FD2-F0B7-4ACF-AF17-55AA28ED65DD}"/>
              </a:ext>
            </a:extLst>
          </p:cNvPr>
          <p:cNvSpPr txBox="1"/>
          <p:nvPr/>
        </p:nvSpPr>
        <p:spPr>
          <a:xfrm>
            <a:off x="8519764" y="1906508"/>
            <a:ext cx="1061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solidFill>
                  <a:srgbClr val="FF0000"/>
                </a:solidFill>
              </a:rPr>
              <a:t>CURSOR 3</a:t>
            </a:r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E6C809BD-F55A-4640-92EF-11AA40D90F21}"/>
              </a:ext>
            </a:extLst>
          </p:cNvPr>
          <p:cNvSpPr/>
          <p:nvPr/>
        </p:nvSpPr>
        <p:spPr>
          <a:xfrm rot="10800000">
            <a:off x="7147898" y="4010063"/>
            <a:ext cx="341520" cy="13182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194820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F1F7C18B-E423-40A1-A3DC-A87AA3C11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782" y="1946376"/>
            <a:ext cx="6940649" cy="41094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154399-1040-4295-9888-35C56054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(Explicación)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908512D-E7D4-434F-A921-133F10587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292807"/>
              </p:ext>
            </p:extLst>
          </p:nvPr>
        </p:nvGraphicFramePr>
        <p:xfrm>
          <a:off x="642937" y="1946376"/>
          <a:ext cx="1752600" cy="4191000"/>
        </p:xfrm>
        <a:graphic>
          <a:graphicData uri="http://schemas.openxmlformats.org/drawingml/2006/table">
            <a:tbl>
              <a:tblPr/>
              <a:tblGrid>
                <a:gridCol w="1304925">
                  <a:extLst>
                    <a:ext uri="{9D8B030D-6E8A-4147-A177-3AD203B41FA5}">
                      <a16:colId xmlns:a16="http://schemas.microsoft.com/office/drawing/2014/main" val="360355231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1867674233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43910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743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6128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897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5836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399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242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8765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0054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1005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7671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4365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3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9268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1002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362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379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612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6551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5599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053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174532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3FE019BB-D28D-453E-A5DA-47B500418B00}"/>
              </a:ext>
            </a:extLst>
          </p:cNvPr>
          <p:cNvSpPr txBox="1"/>
          <p:nvPr/>
        </p:nvSpPr>
        <p:spPr>
          <a:xfrm>
            <a:off x="2508609" y="6095726"/>
            <a:ext cx="6897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Obtenemos un elemento del cursor.</a:t>
            </a:r>
          </a:p>
          <a:p>
            <a:pPr algn="just"/>
            <a:r>
              <a:rPr lang="es-CL" dirty="0">
                <a:solidFill>
                  <a:srgbClr val="FF0000"/>
                </a:solidFill>
              </a:rPr>
              <a:t>SQLDEVELOPER: </a:t>
            </a:r>
            <a:r>
              <a:rPr lang="es-CL" dirty="0"/>
              <a:t>PRODUCTO: 1 – STOCK: 20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C56FD2-F0B7-4ACF-AF17-55AA28ED65DD}"/>
              </a:ext>
            </a:extLst>
          </p:cNvPr>
          <p:cNvSpPr txBox="1"/>
          <p:nvPr/>
        </p:nvSpPr>
        <p:spPr>
          <a:xfrm>
            <a:off x="8519764" y="1906508"/>
            <a:ext cx="1061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solidFill>
                  <a:srgbClr val="FF0000"/>
                </a:solidFill>
              </a:rPr>
              <a:t>CURSOR 3</a:t>
            </a:r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E6C809BD-F55A-4640-92EF-11AA40D90F21}"/>
              </a:ext>
            </a:extLst>
          </p:cNvPr>
          <p:cNvSpPr/>
          <p:nvPr/>
        </p:nvSpPr>
        <p:spPr>
          <a:xfrm rot="10800000">
            <a:off x="9546431" y="4189514"/>
            <a:ext cx="341520" cy="13182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900506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A6975AB5-EC3A-47D9-B95C-77E161778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782" y="1946376"/>
            <a:ext cx="6940649" cy="41094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154399-1040-4295-9888-35C56054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(Explicación)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908512D-E7D4-434F-A921-133F10587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698969"/>
              </p:ext>
            </p:extLst>
          </p:nvPr>
        </p:nvGraphicFramePr>
        <p:xfrm>
          <a:off x="642937" y="1946376"/>
          <a:ext cx="1752600" cy="4191000"/>
        </p:xfrm>
        <a:graphic>
          <a:graphicData uri="http://schemas.openxmlformats.org/drawingml/2006/table">
            <a:tbl>
              <a:tblPr/>
              <a:tblGrid>
                <a:gridCol w="1304925">
                  <a:extLst>
                    <a:ext uri="{9D8B030D-6E8A-4147-A177-3AD203B41FA5}">
                      <a16:colId xmlns:a16="http://schemas.microsoft.com/office/drawing/2014/main" val="360355231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1867674233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43910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743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6128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897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5836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399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242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8765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0054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1005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7671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4365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3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9268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1002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362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379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612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6551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5599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053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174532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3FE019BB-D28D-453E-A5DA-47B500418B00}"/>
              </a:ext>
            </a:extLst>
          </p:cNvPr>
          <p:cNvSpPr txBox="1"/>
          <p:nvPr/>
        </p:nvSpPr>
        <p:spPr>
          <a:xfrm>
            <a:off x="2508609" y="6095726"/>
            <a:ext cx="68973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Obtenemos un elemento del cursor.</a:t>
            </a:r>
          </a:p>
          <a:p>
            <a:pPr algn="just"/>
            <a:r>
              <a:rPr lang="es-CL" dirty="0">
                <a:solidFill>
                  <a:srgbClr val="FF0000"/>
                </a:solidFill>
              </a:rPr>
              <a:t>SQLDEVELOPER: </a:t>
            </a:r>
            <a:r>
              <a:rPr lang="es-CL" dirty="0"/>
              <a:t>PRODUCTO: 1 – STOCK: 20</a:t>
            </a:r>
          </a:p>
          <a:p>
            <a:pPr algn="just"/>
            <a:r>
              <a:rPr lang="es-CL" dirty="0"/>
              <a:t>El STOCK es menor a 5?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C56FD2-F0B7-4ACF-AF17-55AA28ED65DD}"/>
              </a:ext>
            </a:extLst>
          </p:cNvPr>
          <p:cNvSpPr txBox="1"/>
          <p:nvPr/>
        </p:nvSpPr>
        <p:spPr>
          <a:xfrm>
            <a:off x="8519764" y="1906508"/>
            <a:ext cx="1061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solidFill>
                  <a:srgbClr val="FF0000"/>
                </a:solidFill>
              </a:rPr>
              <a:t>CURSOR 3</a:t>
            </a:r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E6C809BD-F55A-4640-92EF-11AA40D90F21}"/>
              </a:ext>
            </a:extLst>
          </p:cNvPr>
          <p:cNvSpPr/>
          <p:nvPr/>
        </p:nvSpPr>
        <p:spPr>
          <a:xfrm rot="10800000">
            <a:off x="5287831" y="4345982"/>
            <a:ext cx="341520" cy="13182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562012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A6975AB5-EC3A-47D9-B95C-77E161778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782" y="1946376"/>
            <a:ext cx="6940649" cy="41094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154399-1040-4295-9888-35C56054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(Explicación)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908512D-E7D4-434F-A921-133F10587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80191"/>
              </p:ext>
            </p:extLst>
          </p:nvPr>
        </p:nvGraphicFramePr>
        <p:xfrm>
          <a:off x="642937" y="1946376"/>
          <a:ext cx="1752600" cy="4191000"/>
        </p:xfrm>
        <a:graphic>
          <a:graphicData uri="http://schemas.openxmlformats.org/drawingml/2006/table">
            <a:tbl>
              <a:tblPr/>
              <a:tblGrid>
                <a:gridCol w="1304925">
                  <a:extLst>
                    <a:ext uri="{9D8B030D-6E8A-4147-A177-3AD203B41FA5}">
                      <a16:colId xmlns:a16="http://schemas.microsoft.com/office/drawing/2014/main" val="360355231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1867674233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43910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743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6128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897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5836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399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242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8765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0054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1005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7671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4365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3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9268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1002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362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379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612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6551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5599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053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174532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3FE019BB-D28D-453E-A5DA-47B500418B00}"/>
              </a:ext>
            </a:extLst>
          </p:cNvPr>
          <p:cNvSpPr txBox="1"/>
          <p:nvPr/>
        </p:nvSpPr>
        <p:spPr>
          <a:xfrm>
            <a:off x="2508609" y="6095726"/>
            <a:ext cx="6897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Obtenemos un elemento del cursor.</a:t>
            </a:r>
          </a:p>
          <a:p>
            <a:pPr algn="just"/>
            <a:r>
              <a:rPr lang="es-CL" dirty="0">
                <a:solidFill>
                  <a:srgbClr val="FF0000"/>
                </a:solidFill>
              </a:rPr>
              <a:t>SQLDEVELOPER: </a:t>
            </a:r>
            <a:r>
              <a:rPr lang="es-CL" dirty="0"/>
              <a:t>PRODUCTO: 1 – STOCK: 20</a:t>
            </a:r>
          </a:p>
          <a:p>
            <a:pPr algn="just"/>
            <a:r>
              <a:rPr lang="es-CL" dirty="0"/>
              <a:t>El STOCK es menor a 5?, </a:t>
            </a:r>
            <a:r>
              <a:rPr lang="es-CL" u="sng" dirty="0"/>
              <a:t>NO</a:t>
            </a:r>
            <a:endParaRPr lang="es-CL" dirty="0"/>
          </a:p>
          <a:p>
            <a:pPr algn="just"/>
            <a:r>
              <a:rPr lang="es-CL" dirty="0">
                <a:solidFill>
                  <a:srgbClr val="FF0000"/>
                </a:solidFill>
              </a:rPr>
              <a:t>SQLDEVELOPER: </a:t>
            </a:r>
            <a:r>
              <a:rPr lang="es-CL" dirty="0"/>
              <a:t>PRODUCTO: 1 DESCARTADO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C56FD2-F0B7-4ACF-AF17-55AA28ED65DD}"/>
              </a:ext>
            </a:extLst>
          </p:cNvPr>
          <p:cNvSpPr txBox="1"/>
          <p:nvPr/>
        </p:nvSpPr>
        <p:spPr>
          <a:xfrm>
            <a:off x="8519764" y="1906508"/>
            <a:ext cx="1061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solidFill>
                  <a:srgbClr val="FF0000"/>
                </a:solidFill>
              </a:rPr>
              <a:t>CURSOR 3</a:t>
            </a:r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E6C809BD-F55A-4640-92EF-11AA40D90F21}"/>
              </a:ext>
            </a:extLst>
          </p:cNvPr>
          <p:cNvSpPr/>
          <p:nvPr/>
        </p:nvSpPr>
        <p:spPr>
          <a:xfrm rot="10800000">
            <a:off x="9064418" y="5221053"/>
            <a:ext cx="341520" cy="13182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002546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E1C60688-383C-4942-8B34-BAEAF37C3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782" y="1946376"/>
            <a:ext cx="6940649" cy="41094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154399-1040-4295-9888-35C56054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(Explicación)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908512D-E7D4-434F-A921-133F10587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009086"/>
              </p:ext>
            </p:extLst>
          </p:nvPr>
        </p:nvGraphicFramePr>
        <p:xfrm>
          <a:off x="642937" y="1946376"/>
          <a:ext cx="1752600" cy="4191000"/>
        </p:xfrm>
        <a:graphic>
          <a:graphicData uri="http://schemas.openxmlformats.org/drawingml/2006/table">
            <a:tbl>
              <a:tblPr/>
              <a:tblGrid>
                <a:gridCol w="1304925">
                  <a:extLst>
                    <a:ext uri="{9D8B030D-6E8A-4147-A177-3AD203B41FA5}">
                      <a16:colId xmlns:a16="http://schemas.microsoft.com/office/drawing/2014/main" val="360355231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1867674233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43910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743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6128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897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5836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399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242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8765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0054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1005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7671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4365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3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9268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1002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362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379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612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6551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5599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053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174532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3FE019BB-D28D-453E-A5DA-47B500418B00}"/>
              </a:ext>
            </a:extLst>
          </p:cNvPr>
          <p:cNvSpPr txBox="1"/>
          <p:nvPr/>
        </p:nvSpPr>
        <p:spPr>
          <a:xfrm>
            <a:off x="2508609" y="6095452"/>
            <a:ext cx="6897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Sigue la iteración….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C56FD2-F0B7-4ACF-AF17-55AA28ED65DD}"/>
              </a:ext>
            </a:extLst>
          </p:cNvPr>
          <p:cNvSpPr txBox="1"/>
          <p:nvPr/>
        </p:nvSpPr>
        <p:spPr>
          <a:xfrm>
            <a:off x="8519764" y="1906508"/>
            <a:ext cx="1061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solidFill>
                  <a:srgbClr val="FF0000"/>
                </a:solidFill>
              </a:rPr>
              <a:t>CURSOR 3</a:t>
            </a:r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E6C809BD-F55A-4640-92EF-11AA40D90F21}"/>
              </a:ext>
            </a:extLst>
          </p:cNvPr>
          <p:cNvSpPr/>
          <p:nvPr/>
        </p:nvSpPr>
        <p:spPr>
          <a:xfrm rot="10800000">
            <a:off x="3474933" y="3668651"/>
            <a:ext cx="341520" cy="13182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976028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63DD6B1-04F6-4894-9D9A-E55009C94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782" y="1946376"/>
            <a:ext cx="6940649" cy="41094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154399-1040-4295-9888-35C56054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(Explicación)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908512D-E7D4-434F-A921-133F10587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750708"/>
              </p:ext>
            </p:extLst>
          </p:nvPr>
        </p:nvGraphicFramePr>
        <p:xfrm>
          <a:off x="642937" y="1946376"/>
          <a:ext cx="1752600" cy="4191000"/>
        </p:xfrm>
        <a:graphic>
          <a:graphicData uri="http://schemas.openxmlformats.org/drawingml/2006/table">
            <a:tbl>
              <a:tblPr/>
              <a:tblGrid>
                <a:gridCol w="1304925">
                  <a:extLst>
                    <a:ext uri="{9D8B030D-6E8A-4147-A177-3AD203B41FA5}">
                      <a16:colId xmlns:a16="http://schemas.microsoft.com/office/drawing/2014/main" val="360355231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1867674233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43910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743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6128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897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5836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399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242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8765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0054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1005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7671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4365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3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9268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1002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362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379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612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6551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5599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053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174532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3FE019BB-D28D-453E-A5DA-47B500418B00}"/>
              </a:ext>
            </a:extLst>
          </p:cNvPr>
          <p:cNvSpPr txBox="1"/>
          <p:nvPr/>
        </p:nvSpPr>
        <p:spPr>
          <a:xfrm>
            <a:off x="2508609" y="6091453"/>
            <a:ext cx="6897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Pregunta nuevamente si el cursor está vacío. Como no lo está sigue a la siguiente línea.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C56FD2-F0B7-4ACF-AF17-55AA28ED65DD}"/>
              </a:ext>
            </a:extLst>
          </p:cNvPr>
          <p:cNvSpPr txBox="1"/>
          <p:nvPr/>
        </p:nvSpPr>
        <p:spPr>
          <a:xfrm>
            <a:off x="8519764" y="1906508"/>
            <a:ext cx="1061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solidFill>
                  <a:srgbClr val="FF0000"/>
                </a:solidFill>
              </a:rPr>
              <a:t>CURSOR 3</a:t>
            </a:r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E6C809BD-F55A-4640-92EF-11AA40D90F21}"/>
              </a:ext>
            </a:extLst>
          </p:cNvPr>
          <p:cNvSpPr/>
          <p:nvPr/>
        </p:nvSpPr>
        <p:spPr>
          <a:xfrm rot="10800000">
            <a:off x="5905346" y="3825049"/>
            <a:ext cx="341520" cy="13182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602324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C17227A0-34A2-45FF-BB8B-3CF808F95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782" y="1946376"/>
            <a:ext cx="6940649" cy="41094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154399-1040-4295-9888-35C56054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(Explicación)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908512D-E7D4-434F-A921-133F10587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708722"/>
              </p:ext>
            </p:extLst>
          </p:nvPr>
        </p:nvGraphicFramePr>
        <p:xfrm>
          <a:off x="642937" y="1946376"/>
          <a:ext cx="1752600" cy="4191000"/>
        </p:xfrm>
        <a:graphic>
          <a:graphicData uri="http://schemas.openxmlformats.org/drawingml/2006/table">
            <a:tbl>
              <a:tblPr/>
              <a:tblGrid>
                <a:gridCol w="1304925">
                  <a:extLst>
                    <a:ext uri="{9D8B030D-6E8A-4147-A177-3AD203B41FA5}">
                      <a16:colId xmlns:a16="http://schemas.microsoft.com/office/drawing/2014/main" val="360355231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1867674233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43910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743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6128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897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5836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399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242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8765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0054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1005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7671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4365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3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9268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1002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362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379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612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6551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5599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053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174532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3FE019BB-D28D-453E-A5DA-47B500418B00}"/>
              </a:ext>
            </a:extLst>
          </p:cNvPr>
          <p:cNvSpPr txBox="1"/>
          <p:nvPr/>
        </p:nvSpPr>
        <p:spPr>
          <a:xfrm>
            <a:off x="2508609" y="6092195"/>
            <a:ext cx="6897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Obtenemos el siguiente elemento del cursor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C56FD2-F0B7-4ACF-AF17-55AA28ED65DD}"/>
              </a:ext>
            </a:extLst>
          </p:cNvPr>
          <p:cNvSpPr txBox="1"/>
          <p:nvPr/>
        </p:nvSpPr>
        <p:spPr>
          <a:xfrm>
            <a:off x="8519764" y="1906508"/>
            <a:ext cx="1061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solidFill>
                  <a:srgbClr val="FF0000"/>
                </a:solidFill>
              </a:rPr>
              <a:t>CURSOR 3</a:t>
            </a:r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E6C809BD-F55A-4640-92EF-11AA40D90F21}"/>
              </a:ext>
            </a:extLst>
          </p:cNvPr>
          <p:cNvSpPr/>
          <p:nvPr/>
        </p:nvSpPr>
        <p:spPr>
          <a:xfrm rot="10800000">
            <a:off x="7147898" y="4010063"/>
            <a:ext cx="341520" cy="13182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438893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C17227A0-34A2-45FF-BB8B-3CF808F95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782" y="1946376"/>
            <a:ext cx="6940649" cy="41094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154399-1040-4295-9888-35C56054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(Explicación)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908512D-E7D4-434F-A921-133F10587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417736"/>
              </p:ext>
            </p:extLst>
          </p:nvPr>
        </p:nvGraphicFramePr>
        <p:xfrm>
          <a:off x="642937" y="1946376"/>
          <a:ext cx="1752600" cy="4000500"/>
        </p:xfrm>
        <a:graphic>
          <a:graphicData uri="http://schemas.openxmlformats.org/drawingml/2006/table">
            <a:tbl>
              <a:tblPr/>
              <a:tblGrid>
                <a:gridCol w="1304925">
                  <a:extLst>
                    <a:ext uri="{9D8B030D-6E8A-4147-A177-3AD203B41FA5}">
                      <a16:colId xmlns:a16="http://schemas.microsoft.com/office/drawing/2014/main" val="360355231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1867674233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43910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743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897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5836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399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242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8765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0054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1005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7671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4365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3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9268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1002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362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379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612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6551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5599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053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174532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3FE019BB-D28D-453E-A5DA-47B500418B00}"/>
              </a:ext>
            </a:extLst>
          </p:cNvPr>
          <p:cNvSpPr txBox="1"/>
          <p:nvPr/>
        </p:nvSpPr>
        <p:spPr>
          <a:xfrm>
            <a:off x="2508609" y="6092195"/>
            <a:ext cx="6897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Obtenemos el siguiente elemento del cursor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C56FD2-F0B7-4ACF-AF17-55AA28ED65DD}"/>
              </a:ext>
            </a:extLst>
          </p:cNvPr>
          <p:cNvSpPr txBox="1"/>
          <p:nvPr/>
        </p:nvSpPr>
        <p:spPr>
          <a:xfrm>
            <a:off x="8519764" y="1906508"/>
            <a:ext cx="1061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solidFill>
                  <a:srgbClr val="FF0000"/>
                </a:solidFill>
              </a:rPr>
              <a:t>CURSOR 3</a:t>
            </a:r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E6C809BD-F55A-4640-92EF-11AA40D90F21}"/>
              </a:ext>
            </a:extLst>
          </p:cNvPr>
          <p:cNvSpPr/>
          <p:nvPr/>
        </p:nvSpPr>
        <p:spPr>
          <a:xfrm rot="10800000">
            <a:off x="7147898" y="4010063"/>
            <a:ext cx="341520" cy="13182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81246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3894CC-2FAB-4366-A288-DB576A3AB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Creación del modelo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618D66-BEA4-4D97-9EFC-DA2DBDE31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L" sz="3200" dirty="0"/>
              <a:t>Dicho lo anterior, podemos utilizar procedimientos que permitan crear, modificar o eliminar nuestro modelo de datos.</a:t>
            </a:r>
          </a:p>
        </p:txBody>
      </p:sp>
    </p:spTree>
    <p:extLst>
      <p:ext uri="{BB962C8B-B14F-4D97-AF65-F5344CB8AC3E}">
        <p14:creationId xmlns:p14="http://schemas.microsoft.com/office/powerpoint/2010/main" val="22434693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F1F7C18B-E423-40A1-A3DC-A87AA3C11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782" y="1946376"/>
            <a:ext cx="6940649" cy="41094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154399-1040-4295-9888-35C56054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(Explicación)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FE019BB-D28D-453E-A5DA-47B500418B00}"/>
              </a:ext>
            </a:extLst>
          </p:cNvPr>
          <p:cNvSpPr txBox="1"/>
          <p:nvPr/>
        </p:nvSpPr>
        <p:spPr>
          <a:xfrm>
            <a:off x="2508609" y="6095726"/>
            <a:ext cx="6897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Obtenemos el siguiente elemento del cursor</a:t>
            </a:r>
          </a:p>
          <a:p>
            <a:pPr algn="just"/>
            <a:r>
              <a:rPr lang="es-CL" dirty="0">
                <a:solidFill>
                  <a:srgbClr val="FF0000"/>
                </a:solidFill>
              </a:rPr>
              <a:t>SQLDEVELOPER: </a:t>
            </a:r>
            <a:r>
              <a:rPr lang="es-CL" dirty="0"/>
              <a:t>PRODUCTO: 2 – STOCK: 15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C56FD2-F0B7-4ACF-AF17-55AA28ED65DD}"/>
              </a:ext>
            </a:extLst>
          </p:cNvPr>
          <p:cNvSpPr txBox="1"/>
          <p:nvPr/>
        </p:nvSpPr>
        <p:spPr>
          <a:xfrm>
            <a:off x="8519764" y="1906508"/>
            <a:ext cx="1061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solidFill>
                  <a:srgbClr val="FF0000"/>
                </a:solidFill>
              </a:rPr>
              <a:t>CURSOR 3</a:t>
            </a:r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E6C809BD-F55A-4640-92EF-11AA40D90F21}"/>
              </a:ext>
            </a:extLst>
          </p:cNvPr>
          <p:cNvSpPr/>
          <p:nvPr/>
        </p:nvSpPr>
        <p:spPr>
          <a:xfrm rot="10800000">
            <a:off x="9546431" y="4189514"/>
            <a:ext cx="341520" cy="13182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0213203A-BE53-4CD5-AC76-B37465A4A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134759"/>
              </p:ext>
            </p:extLst>
          </p:nvPr>
        </p:nvGraphicFramePr>
        <p:xfrm>
          <a:off x="642937" y="1946376"/>
          <a:ext cx="1752600" cy="4000500"/>
        </p:xfrm>
        <a:graphic>
          <a:graphicData uri="http://schemas.openxmlformats.org/drawingml/2006/table">
            <a:tbl>
              <a:tblPr/>
              <a:tblGrid>
                <a:gridCol w="1304925">
                  <a:extLst>
                    <a:ext uri="{9D8B030D-6E8A-4147-A177-3AD203B41FA5}">
                      <a16:colId xmlns:a16="http://schemas.microsoft.com/office/drawing/2014/main" val="360355231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1867674233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43910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743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897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5836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399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242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8765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0054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1005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7671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4365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3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9268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1002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362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379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612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6551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5599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053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174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96444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A6975AB5-EC3A-47D9-B95C-77E161778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782" y="1946376"/>
            <a:ext cx="6940649" cy="41094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154399-1040-4295-9888-35C56054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(Explicación)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FE019BB-D28D-453E-A5DA-47B500418B00}"/>
              </a:ext>
            </a:extLst>
          </p:cNvPr>
          <p:cNvSpPr txBox="1"/>
          <p:nvPr/>
        </p:nvSpPr>
        <p:spPr>
          <a:xfrm>
            <a:off x="2508609" y="6095726"/>
            <a:ext cx="68973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Obtenemos el siguiente elemento del cursor</a:t>
            </a:r>
          </a:p>
          <a:p>
            <a:pPr algn="just"/>
            <a:r>
              <a:rPr lang="es-CL" dirty="0">
                <a:solidFill>
                  <a:srgbClr val="FF0000"/>
                </a:solidFill>
              </a:rPr>
              <a:t>SQLDEVELOPER: </a:t>
            </a:r>
            <a:r>
              <a:rPr lang="es-CL" dirty="0"/>
              <a:t>PRODUCTO: 2 – STOCK: 15</a:t>
            </a:r>
          </a:p>
          <a:p>
            <a:pPr algn="just"/>
            <a:r>
              <a:rPr lang="es-CL" dirty="0"/>
              <a:t>El STOCK es menor a 5?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C56FD2-F0B7-4ACF-AF17-55AA28ED65DD}"/>
              </a:ext>
            </a:extLst>
          </p:cNvPr>
          <p:cNvSpPr txBox="1"/>
          <p:nvPr/>
        </p:nvSpPr>
        <p:spPr>
          <a:xfrm>
            <a:off x="8519764" y="1906508"/>
            <a:ext cx="1061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solidFill>
                  <a:srgbClr val="FF0000"/>
                </a:solidFill>
              </a:rPr>
              <a:t>CURSOR 3</a:t>
            </a:r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E6C809BD-F55A-4640-92EF-11AA40D90F21}"/>
              </a:ext>
            </a:extLst>
          </p:cNvPr>
          <p:cNvSpPr/>
          <p:nvPr/>
        </p:nvSpPr>
        <p:spPr>
          <a:xfrm rot="10800000">
            <a:off x="5287831" y="4345982"/>
            <a:ext cx="341520" cy="13182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FDCA063C-6A2A-4269-B4D2-C5DE330FF5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255333"/>
              </p:ext>
            </p:extLst>
          </p:nvPr>
        </p:nvGraphicFramePr>
        <p:xfrm>
          <a:off x="642937" y="1946376"/>
          <a:ext cx="1752600" cy="4000500"/>
        </p:xfrm>
        <a:graphic>
          <a:graphicData uri="http://schemas.openxmlformats.org/drawingml/2006/table">
            <a:tbl>
              <a:tblPr/>
              <a:tblGrid>
                <a:gridCol w="1304925">
                  <a:extLst>
                    <a:ext uri="{9D8B030D-6E8A-4147-A177-3AD203B41FA5}">
                      <a16:colId xmlns:a16="http://schemas.microsoft.com/office/drawing/2014/main" val="360355231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1867674233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43910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743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897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5836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399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242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8765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0054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1005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7671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4365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3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9268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1002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362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379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612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6551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5599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053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174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09742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A6975AB5-EC3A-47D9-B95C-77E161778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782" y="1946376"/>
            <a:ext cx="6940649" cy="41094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154399-1040-4295-9888-35C56054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(Explicación)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FE019BB-D28D-453E-A5DA-47B500418B00}"/>
              </a:ext>
            </a:extLst>
          </p:cNvPr>
          <p:cNvSpPr txBox="1"/>
          <p:nvPr/>
        </p:nvSpPr>
        <p:spPr>
          <a:xfrm>
            <a:off x="2508609" y="6095726"/>
            <a:ext cx="6897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Obtenemos el siguiente elemento del cursor</a:t>
            </a:r>
          </a:p>
          <a:p>
            <a:pPr algn="just"/>
            <a:r>
              <a:rPr lang="es-CL" dirty="0">
                <a:solidFill>
                  <a:srgbClr val="FF0000"/>
                </a:solidFill>
              </a:rPr>
              <a:t>SQLDEVELOPER: </a:t>
            </a:r>
            <a:r>
              <a:rPr lang="es-CL" dirty="0"/>
              <a:t>PRODUCTO: 2 – STOCK: 15</a:t>
            </a:r>
          </a:p>
          <a:p>
            <a:pPr algn="just"/>
            <a:r>
              <a:rPr lang="es-CL" dirty="0"/>
              <a:t>El STOCK es menor a 5?, </a:t>
            </a:r>
            <a:r>
              <a:rPr lang="es-CL" u="sng" dirty="0"/>
              <a:t>NO</a:t>
            </a:r>
            <a:endParaRPr lang="es-CL" dirty="0"/>
          </a:p>
          <a:p>
            <a:pPr algn="just"/>
            <a:r>
              <a:rPr lang="es-CL" dirty="0">
                <a:solidFill>
                  <a:srgbClr val="FF0000"/>
                </a:solidFill>
              </a:rPr>
              <a:t>SQLDEVELOPER: </a:t>
            </a:r>
            <a:r>
              <a:rPr lang="es-CL" dirty="0"/>
              <a:t>PRODUCTO: 2 DESCARTADO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C56FD2-F0B7-4ACF-AF17-55AA28ED65DD}"/>
              </a:ext>
            </a:extLst>
          </p:cNvPr>
          <p:cNvSpPr txBox="1"/>
          <p:nvPr/>
        </p:nvSpPr>
        <p:spPr>
          <a:xfrm>
            <a:off x="8519764" y="1906508"/>
            <a:ext cx="1061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solidFill>
                  <a:srgbClr val="FF0000"/>
                </a:solidFill>
              </a:rPr>
              <a:t>CURSOR 3</a:t>
            </a:r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E6C809BD-F55A-4640-92EF-11AA40D90F21}"/>
              </a:ext>
            </a:extLst>
          </p:cNvPr>
          <p:cNvSpPr/>
          <p:nvPr/>
        </p:nvSpPr>
        <p:spPr>
          <a:xfrm rot="10800000">
            <a:off x="9064418" y="5221053"/>
            <a:ext cx="341520" cy="13182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51A069C6-56CC-4F63-8018-793B36692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974601"/>
              </p:ext>
            </p:extLst>
          </p:nvPr>
        </p:nvGraphicFramePr>
        <p:xfrm>
          <a:off x="642937" y="1946376"/>
          <a:ext cx="1752600" cy="4000500"/>
        </p:xfrm>
        <a:graphic>
          <a:graphicData uri="http://schemas.openxmlformats.org/drawingml/2006/table">
            <a:tbl>
              <a:tblPr/>
              <a:tblGrid>
                <a:gridCol w="1304925">
                  <a:extLst>
                    <a:ext uri="{9D8B030D-6E8A-4147-A177-3AD203B41FA5}">
                      <a16:colId xmlns:a16="http://schemas.microsoft.com/office/drawing/2014/main" val="360355231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1867674233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43910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743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897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5836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399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242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8765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0054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1005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7671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4365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3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9268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1002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362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379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612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6551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5599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053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174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33793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E1C60688-383C-4942-8B34-BAEAF37C3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782" y="1946376"/>
            <a:ext cx="6940649" cy="41094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154399-1040-4295-9888-35C56054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(Explicación)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FE019BB-D28D-453E-A5DA-47B500418B00}"/>
              </a:ext>
            </a:extLst>
          </p:cNvPr>
          <p:cNvSpPr txBox="1"/>
          <p:nvPr/>
        </p:nvSpPr>
        <p:spPr>
          <a:xfrm>
            <a:off x="2508609" y="6095452"/>
            <a:ext cx="6897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Sigue la iteración….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C56FD2-F0B7-4ACF-AF17-55AA28ED65DD}"/>
              </a:ext>
            </a:extLst>
          </p:cNvPr>
          <p:cNvSpPr txBox="1"/>
          <p:nvPr/>
        </p:nvSpPr>
        <p:spPr>
          <a:xfrm>
            <a:off x="8519764" y="1906508"/>
            <a:ext cx="1061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solidFill>
                  <a:srgbClr val="FF0000"/>
                </a:solidFill>
              </a:rPr>
              <a:t>CURSOR 3</a:t>
            </a:r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E6C809BD-F55A-4640-92EF-11AA40D90F21}"/>
              </a:ext>
            </a:extLst>
          </p:cNvPr>
          <p:cNvSpPr/>
          <p:nvPr/>
        </p:nvSpPr>
        <p:spPr>
          <a:xfrm rot="10800000">
            <a:off x="3474933" y="3668651"/>
            <a:ext cx="341520" cy="13182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F4D93D6E-248B-4A5D-843C-01A2DE3277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63224"/>
              </p:ext>
            </p:extLst>
          </p:nvPr>
        </p:nvGraphicFramePr>
        <p:xfrm>
          <a:off x="642937" y="1946376"/>
          <a:ext cx="1752600" cy="4000500"/>
        </p:xfrm>
        <a:graphic>
          <a:graphicData uri="http://schemas.openxmlformats.org/drawingml/2006/table">
            <a:tbl>
              <a:tblPr/>
              <a:tblGrid>
                <a:gridCol w="1304925">
                  <a:extLst>
                    <a:ext uri="{9D8B030D-6E8A-4147-A177-3AD203B41FA5}">
                      <a16:colId xmlns:a16="http://schemas.microsoft.com/office/drawing/2014/main" val="360355231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1867674233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43910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743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897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5836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399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242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8765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0054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1005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7671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4365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3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9268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1002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362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379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612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6551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5599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053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174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64353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63DD6B1-04F6-4894-9D9A-E55009C94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782" y="1946376"/>
            <a:ext cx="6940649" cy="41094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154399-1040-4295-9888-35C56054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(Explicación)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FE019BB-D28D-453E-A5DA-47B500418B00}"/>
              </a:ext>
            </a:extLst>
          </p:cNvPr>
          <p:cNvSpPr txBox="1"/>
          <p:nvPr/>
        </p:nvSpPr>
        <p:spPr>
          <a:xfrm>
            <a:off x="2508609" y="6091453"/>
            <a:ext cx="6897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Pregunta nuevamente si el cursor está vacío. Como no lo está sigue a la siguiente línea.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C56FD2-F0B7-4ACF-AF17-55AA28ED65DD}"/>
              </a:ext>
            </a:extLst>
          </p:cNvPr>
          <p:cNvSpPr txBox="1"/>
          <p:nvPr/>
        </p:nvSpPr>
        <p:spPr>
          <a:xfrm>
            <a:off x="8519764" y="1906508"/>
            <a:ext cx="1061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solidFill>
                  <a:srgbClr val="FF0000"/>
                </a:solidFill>
              </a:rPr>
              <a:t>CURSOR 3</a:t>
            </a:r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E6C809BD-F55A-4640-92EF-11AA40D90F21}"/>
              </a:ext>
            </a:extLst>
          </p:cNvPr>
          <p:cNvSpPr/>
          <p:nvPr/>
        </p:nvSpPr>
        <p:spPr>
          <a:xfrm rot="10800000">
            <a:off x="5905346" y="3825049"/>
            <a:ext cx="341520" cy="13182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87DCADCD-8093-4C6D-B4FD-8A8A10FD5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715312"/>
              </p:ext>
            </p:extLst>
          </p:nvPr>
        </p:nvGraphicFramePr>
        <p:xfrm>
          <a:off x="642937" y="1946376"/>
          <a:ext cx="1752600" cy="4000500"/>
        </p:xfrm>
        <a:graphic>
          <a:graphicData uri="http://schemas.openxmlformats.org/drawingml/2006/table">
            <a:tbl>
              <a:tblPr/>
              <a:tblGrid>
                <a:gridCol w="1304925">
                  <a:extLst>
                    <a:ext uri="{9D8B030D-6E8A-4147-A177-3AD203B41FA5}">
                      <a16:colId xmlns:a16="http://schemas.microsoft.com/office/drawing/2014/main" val="360355231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1867674233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43910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743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897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5836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399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242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8765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0054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1005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7671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4365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3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9268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1002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362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379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612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6551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5599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053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174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506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C17227A0-34A2-45FF-BB8B-3CF808F95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782" y="1946376"/>
            <a:ext cx="6940649" cy="41094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154399-1040-4295-9888-35C56054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(Explicación)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FE019BB-D28D-453E-A5DA-47B500418B00}"/>
              </a:ext>
            </a:extLst>
          </p:cNvPr>
          <p:cNvSpPr txBox="1"/>
          <p:nvPr/>
        </p:nvSpPr>
        <p:spPr>
          <a:xfrm>
            <a:off x="2508609" y="6092195"/>
            <a:ext cx="6897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Obtenemos el siguiente elemento del cursor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C56FD2-F0B7-4ACF-AF17-55AA28ED65DD}"/>
              </a:ext>
            </a:extLst>
          </p:cNvPr>
          <p:cNvSpPr txBox="1"/>
          <p:nvPr/>
        </p:nvSpPr>
        <p:spPr>
          <a:xfrm>
            <a:off x="8519764" y="1906508"/>
            <a:ext cx="1061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solidFill>
                  <a:srgbClr val="FF0000"/>
                </a:solidFill>
              </a:rPr>
              <a:t>CURSOR 3</a:t>
            </a:r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E6C809BD-F55A-4640-92EF-11AA40D90F21}"/>
              </a:ext>
            </a:extLst>
          </p:cNvPr>
          <p:cNvSpPr/>
          <p:nvPr/>
        </p:nvSpPr>
        <p:spPr>
          <a:xfrm rot="10800000">
            <a:off x="7147898" y="4010063"/>
            <a:ext cx="341520" cy="13182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9C6450AC-7B2B-4AD8-93F8-4804BEA2FF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641500"/>
              </p:ext>
            </p:extLst>
          </p:nvPr>
        </p:nvGraphicFramePr>
        <p:xfrm>
          <a:off x="642937" y="1946376"/>
          <a:ext cx="1752600" cy="4000500"/>
        </p:xfrm>
        <a:graphic>
          <a:graphicData uri="http://schemas.openxmlformats.org/drawingml/2006/table">
            <a:tbl>
              <a:tblPr/>
              <a:tblGrid>
                <a:gridCol w="1304925">
                  <a:extLst>
                    <a:ext uri="{9D8B030D-6E8A-4147-A177-3AD203B41FA5}">
                      <a16:colId xmlns:a16="http://schemas.microsoft.com/office/drawing/2014/main" val="360355231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1867674233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43910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743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897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5836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399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242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8765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0054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1005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7671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4365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3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9268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1002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362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379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612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6551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5599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053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174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63099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C17227A0-34A2-45FF-BB8B-3CF808F95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782" y="1946376"/>
            <a:ext cx="6940649" cy="41094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154399-1040-4295-9888-35C56054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(Explicación)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908512D-E7D4-434F-A921-133F10587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330043"/>
              </p:ext>
            </p:extLst>
          </p:nvPr>
        </p:nvGraphicFramePr>
        <p:xfrm>
          <a:off x="642937" y="1946376"/>
          <a:ext cx="1752600" cy="3810000"/>
        </p:xfrm>
        <a:graphic>
          <a:graphicData uri="http://schemas.openxmlformats.org/drawingml/2006/table">
            <a:tbl>
              <a:tblPr/>
              <a:tblGrid>
                <a:gridCol w="1304925">
                  <a:extLst>
                    <a:ext uri="{9D8B030D-6E8A-4147-A177-3AD203B41FA5}">
                      <a16:colId xmlns:a16="http://schemas.microsoft.com/office/drawing/2014/main" val="360355231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1867674233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43910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743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5836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399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242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8765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0054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1005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7671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4365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3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9268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1002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362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379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612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6551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5599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053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174532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3FE019BB-D28D-453E-A5DA-47B500418B00}"/>
              </a:ext>
            </a:extLst>
          </p:cNvPr>
          <p:cNvSpPr txBox="1"/>
          <p:nvPr/>
        </p:nvSpPr>
        <p:spPr>
          <a:xfrm>
            <a:off x="2508609" y="6092195"/>
            <a:ext cx="6897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Obtenemos el siguiente elemento del cursor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C56FD2-F0B7-4ACF-AF17-55AA28ED65DD}"/>
              </a:ext>
            </a:extLst>
          </p:cNvPr>
          <p:cNvSpPr txBox="1"/>
          <p:nvPr/>
        </p:nvSpPr>
        <p:spPr>
          <a:xfrm>
            <a:off x="8519764" y="1906508"/>
            <a:ext cx="1061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solidFill>
                  <a:srgbClr val="FF0000"/>
                </a:solidFill>
              </a:rPr>
              <a:t>CURSOR 3</a:t>
            </a:r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E6C809BD-F55A-4640-92EF-11AA40D90F21}"/>
              </a:ext>
            </a:extLst>
          </p:cNvPr>
          <p:cNvSpPr/>
          <p:nvPr/>
        </p:nvSpPr>
        <p:spPr>
          <a:xfrm rot="10800000">
            <a:off x="7147898" y="4010063"/>
            <a:ext cx="341520" cy="13182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943135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F1F7C18B-E423-40A1-A3DC-A87AA3C11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782" y="1946376"/>
            <a:ext cx="6940649" cy="41094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154399-1040-4295-9888-35C56054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(Explicación)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FE019BB-D28D-453E-A5DA-47B500418B00}"/>
              </a:ext>
            </a:extLst>
          </p:cNvPr>
          <p:cNvSpPr txBox="1"/>
          <p:nvPr/>
        </p:nvSpPr>
        <p:spPr>
          <a:xfrm>
            <a:off x="2508609" y="6095726"/>
            <a:ext cx="6897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Obtenemos el siguiente elemento del cursor</a:t>
            </a:r>
          </a:p>
          <a:p>
            <a:pPr algn="just"/>
            <a:r>
              <a:rPr lang="es-CL" dirty="0">
                <a:solidFill>
                  <a:srgbClr val="FF0000"/>
                </a:solidFill>
              </a:rPr>
              <a:t>SQLDEVELOPER: </a:t>
            </a:r>
            <a:r>
              <a:rPr lang="es-CL" dirty="0"/>
              <a:t>PRODUCTO: 3 – STOCK: 12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C56FD2-F0B7-4ACF-AF17-55AA28ED65DD}"/>
              </a:ext>
            </a:extLst>
          </p:cNvPr>
          <p:cNvSpPr txBox="1"/>
          <p:nvPr/>
        </p:nvSpPr>
        <p:spPr>
          <a:xfrm>
            <a:off x="8519764" y="1906508"/>
            <a:ext cx="1061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solidFill>
                  <a:srgbClr val="FF0000"/>
                </a:solidFill>
              </a:rPr>
              <a:t>CURSOR 3</a:t>
            </a:r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E6C809BD-F55A-4640-92EF-11AA40D90F21}"/>
              </a:ext>
            </a:extLst>
          </p:cNvPr>
          <p:cNvSpPr/>
          <p:nvPr/>
        </p:nvSpPr>
        <p:spPr>
          <a:xfrm rot="10800000">
            <a:off x="9546431" y="4189514"/>
            <a:ext cx="341520" cy="13182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A8147EAB-7E12-4C65-9006-EA0B968E58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590451"/>
              </p:ext>
            </p:extLst>
          </p:nvPr>
        </p:nvGraphicFramePr>
        <p:xfrm>
          <a:off x="642937" y="1946376"/>
          <a:ext cx="1752600" cy="3810000"/>
        </p:xfrm>
        <a:graphic>
          <a:graphicData uri="http://schemas.openxmlformats.org/drawingml/2006/table">
            <a:tbl>
              <a:tblPr/>
              <a:tblGrid>
                <a:gridCol w="1304925">
                  <a:extLst>
                    <a:ext uri="{9D8B030D-6E8A-4147-A177-3AD203B41FA5}">
                      <a16:colId xmlns:a16="http://schemas.microsoft.com/office/drawing/2014/main" val="360355231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1867674233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43910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743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5836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399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242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8765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0054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1005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7671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4365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3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9268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1002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362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379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612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6551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5599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053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174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9039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A6975AB5-EC3A-47D9-B95C-77E161778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782" y="1946376"/>
            <a:ext cx="6940649" cy="41094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154399-1040-4295-9888-35C56054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(Explicación)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FE019BB-D28D-453E-A5DA-47B500418B00}"/>
              </a:ext>
            </a:extLst>
          </p:cNvPr>
          <p:cNvSpPr txBox="1"/>
          <p:nvPr/>
        </p:nvSpPr>
        <p:spPr>
          <a:xfrm>
            <a:off x="2508609" y="6095726"/>
            <a:ext cx="68973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Obtenemos un elemento del cursor.</a:t>
            </a:r>
          </a:p>
          <a:p>
            <a:pPr algn="just"/>
            <a:r>
              <a:rPr lang="es-CL" dirty="0">
                <a:solidFill>
                  <a:srgbClr val="FF0000"/>
                </a:solidFill>
              </a:rPr>
              <a:t>SQLDEVELOPER: </a:t>
            </a:r>
            <a:r>
              <a:rPr lang="es-CL" dirty="0"/>
              <a:t>PRODUCTO: 3 – STOCK: 12</a:t>
            </a:r>
          </a:p>
          <a:p>
            <a:pPr algn="just"/>
            <a:r>
              <a:rPr lang="es-CL" dirty="0"/>
              <a:t>El STOCK es menor a 5?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C56FD2-F0B7-4ACF-AF17-55AA28ED65DD}"/>
              </a:ext>
            </a:extLst>
          </p:cNvPr>
          <p:cNvSpPr txBox="1"/>
          <p:nvPr/>
        </p:nvSpPr>
        <p:spPr>
          <a:xfrm>
            <a:off x="8519764" y="1906508"/>
            <a:ext cx="1061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solidFill>
                  <a:srgbClr val="FF0000"/>
                </a:solidFill>
              </a:rPr>
              <a:t>CURSOR 3</a:t>
            </a:r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E6C809BD-F55A-4640-92EF-11AA40D90F21}"/>
              </a:ext>
            </a:extLst>
          </p:cNvPr>
          <p:cNvSpPr/>
          <p:nvPr/>
        </p:nvSpPr>
        <p:spPr>
          <a:xfrm rot="10800000">
            <a:off x="5287831" y="4345982"/>
            <a:ext cx="341520" cy="13182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C8B9C85B-6C25-42F3-BCAF-56345E401F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831981"/>
              </p:ext>
            </p:extLst>
          </p:nvPr>
        </p:nvGraphicFramePr>
        <p:xfrm>
          <a:off x="642937" y="1946376"/>
          <a:ext cx="1752600" cy="3810000"/>
        </p:xfrm>
        <a:graphic>
          <a:graphicData uri="http://schemas.openxmlformats.org/drawingml/2006/table">
            <a:tbl>
              <a:tblPr/>
              <a:tblGrid>
                <a:gridCol w="1304925">
                  <a:extLst>
                    <a:ext uri="{9D8B030D-6E8A-4147-A177-3AD203B41FA5}">
                      <a16:colId xmlns:a16="http://schemas.microsoft.com/office/drawing/2014/main" val="360355231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1867674233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43910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743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5836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399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242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8765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0054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1005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7671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4365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3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9268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1002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362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379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612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6551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5599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053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174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48099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A6975AB5-EC3A-47D9-B95C-77E161778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782" y="1946376"/>
            <a:ext cx="6940649" cy="41094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154399-1040-4295-9888-35C56054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(Explicación)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FE019BB-D28D-453E-A5DA-47B500418B00}"/>
              </a:ext>
            </a:extLst>
          </p:cNvPr>
          <p:cNvSpPr txBox="1"/>
          <p:nvPr/>
        </p:nvSpPr>
        <p:spPr>
          <a:xfrm>
            <a:off x="2508609" y="6095726"/>
            <a:ext cx="6897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Obtenemos un elemento del cursor.</a:t>
            </a:r>
          </a:p>
          <a:p>
            <a:pPr algn="just"/>
            <a:r>
              <a:rPr lang="es-CL" dirty="0">
                <a:solidFill>
                  <a:srgbClr val="FF0000"/>
                </a:solidFill>
              </a:rPr>
              <a:t>SQLDEVELOPER: </a:t>
            </a:r>
            <a:r>
              <a:rPr lang="es-CL" dirty="0"/>
              <a:t>PRODUCTO: 3 – STOCK: 12</a:t>
            </a:r>
          </a:p>
          <a:p>
            <a:pPr algn="just"/>
            <a:r>
              <a:rPr lang="es-CL" dirty="0"/>
              <a:t>El STOCK es menor a 5?, </a:t>
            </a:r>
            <a:r>
              <a:rPr lang="es-CL" u="sng" dirty="0"/>
              <a:t>NO</a:t>
            </a:r>
            <a:endParaRPr lang="es-CL" dirty="0"/>
          </a:p>
          <a:p>
            <a:pPr algn="just"/>
            <a:r>
              <a:rPr lang="es-CL" dirty="0">
                <a:solidFill>
                  <a:srgbClr val="FF0000"/>
                </a:solidFill>
              </a:rPr>
              <a:t>SQLDEVELOPER: </a:t>
            </a:r>
            <a:r>
              <a:rPr lang="es-CL" dirty="0"/>
              <a:t>PRODUCTO: 3 DESCARTADO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C56FD2-F0B7-4ACF-AF17-55AA28ED65DD}"/>
              </a:ext>
            </a:extLst>
          </p:cNvPr>
          <p:cNvSpPr txBox="1"/>
          <p:nvPr/>
        </p:nvSpPr>
        <p:spPr>
          <a:xfrm>
            <a:off x="8519764" y="1906508"/>
            <a:ext cx="1061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solidFill>
                  <a:srgbClr val="FF0000"/>
                </a:solidFill>
              </a:rPr>
              <a:t>CURSOR 3</a:t>
            </a:r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E6C809BD-F55A-4640-92EF-11AA40D90F21}"/>
              </a:ext>
            </a:extLst>
          </p:cNvPr>
          <p:cNvSpPr/>
          <p:nvPr/>
        </p:nvSpPr>
        <p:spPr>
          <a:xfrm rot="10800000">
            <a:off x="9064418" y="5221053"/>
            <a:ext cx="341520" cy="13182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5D330A47-6DA7-47C6-9DF2-EE732E842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217168"/>
              </p:ext>
            </p:extLst>
          </p:nvPr>
        </p:nvGraphicFramePr>
        <p:xfrm>
          <a:off x="642937" y="1946376"/>
          <a:ext cx="1752600" cy="3810000"/>
        </p:xfrm>
        <a:graphic>
          <a:graphicData uri="http://schemas.openxmlformats.org/drawingml/2006/table">
            <a:tbl>
              <a:tblPr/>
              <a:tblGrid>
                <a:gridCol w="1304925">
                  <a:extLst>
                    <a:ext uri="{9D8B030D-6E8A-4147-A177-3AD203B41FA5}">
                      <a16:colId xmlns:a16="http://schemas.microsoft.com/office/drawing/2014/main" val="360355231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1867674233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43910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743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5836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399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242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8765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0054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1005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7671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4365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3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9268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1002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362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379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612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6551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5599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053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174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903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3894CC-2FAB-4366-A288-DB576A3AB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Creación del modelo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618D66-BEA4-4D97-9EFC-DA2DBDE31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L" sz="3200" dirty="0"/>
              <a:t>Dicho lo anterior, podemos utilizar procedimientos que permitan crear, modificar o eliminar nuestro modelo de datos.</a:t>
            </a:r>
          </a:p>
          <a:p>
            <a:pPr marL="0" indent="0" algn="just">
              <a:buNone/>
            </a:pPr>
            <a:r>
              <a:rPr lang="es-CL" sz="3200" dirty="0"/>
              <a:t>Por ejemplo, crear un procedimiento que cree las tablas del modelo presentado anteriormente.</a:t>
            </a:r>
          </a:p>
        </p:txBody>
      </p:sp>
    </p:spTree>
    <p:extLst>
      <p:ext uri="{BB962C8B-B14F-4D97-AF65-F5344CB8AC3E}">
        <p14:creationId xmlns:p14="http://schemas.microsoft.com/office/powerpoint/2010/main" val="40396962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E1C60688-383C-4942-8B34-BAEAF37C3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782" y="1946376"/>
            <a:ext cx="6940649" cy="41094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154399-1040-4295-9888-35C56054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(Explicación)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FE019BB-D28D-453E-A5DA-47B500418B00}"/>
              </a:ext>
            </a:extLst>
          </p:cNvPr>
          <p:cNvSpPr txBox="1"/>
          <p:nvPr/>
        </p:nvSpPr>
        <p:spPr>
          <a:xfrm>
            <a:off x="2508609" y="6095452"/>
            <a:ext cx="6897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Sigue la iteración….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C56FD2-F0B7-4ACF-AF17-55AA28ED65DD}"/>
              </a:ext>
            </a:extLst>
          </p:cNvPr>
          <p:cNvSpPr txBox="1"/>
          <p:nvPr/>
        </p:nvSpPr>
        <p:spPr>
          <a:xfrm>
            <a:off x="8519764" y="1906508"/>
            <a:ext cx="1061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solidFill>
                  <a:srgbClr val="FF0000"/>
                </a:solidFill>
              </a:rPr>
              <a:t>CURSOR 3</a:t>
            </a:r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E6C809BD-F55A-4640-92EF-11AA40D90F21}"/>
              </a:ext>
            </a:extLst>
          </p:cNvPr>
          <p:cNvSpPr/>
          <p:nvPr/>
        </p:nvSpPr>
        <p:spPr>
          <a:xfrm rot="10800000">
            <a:off x="3474933" y="3668651"/>
            <a:ext cx="341520" cy="13182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D7390E63-4356-4D39-A024-67BB6DAF3B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035487"/>
              </p:ext>
            </p:extLst>
          </p:nvPr>
        </p:nvGraphicFramePr>
        <p:xfrm>
          <a:off x="642937" y="1946376"/>
          <a:ext cx="1752600" cy="3810000"/>
        </p:xfrm>
        <a:graphic>
          <a:graphicData uri="http://schemas.openxmlformats.org/drawingml/2006/table">
            <a:tbl>
              <a:tblPr/>
              <a:tblGrid>
                <a:gridCol w="1304925">
                  <a:extLst>
                    <a:ext uri="{9D8B030D-6E8A-4147-A177-3AD203B41FA5}">
                      <a16:colId xmlns:a16="http://schemas.microsoft.com/office/drawing/2014/main" val="360355231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1867674233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43910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743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5836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399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242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8765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0054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1005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7671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4365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3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9268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1002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362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379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612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6551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5599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053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174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41485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63DD6B1-04F6-4894-9D9A-E55009C94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782" y="1946376"/>
            <a:ext cx="6940649" cy="41094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154399-1040-4295-9888-35C56054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(Explicación)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FE019BB-D28D-453E-A5DA-47B500418B00}"/>
              </a:ext>
            </a:extLst>
          </p:cNvPr>
          <p:cNvSpPr txBox="1"/>
          <p:nvPr/>
        </p:nvSpPr>
        <p:spPr>
          <a:xfrm>
            <a:off x="2508609" y="6091453"/>
            <a:ext cx="6897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Pregunta nuevamente si el cursor está vacío. Como no lo está sigue a la siguiente línea.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C56FD2-F0B7-4ACF-AF17-55AA28ED65DD}"/>
              </a:ext>
            </a:extLst>
          </p:cNvPr>
          <p:cNvSpPr txBox="1"/>
          <p:nvPr/>
        </p:nvSpPr>
        <p:spPr>
          <a:xfrm>
            <a:off x="8519764" y="1906508"/>
            <a:ext cx="1061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solidFill>
                  <a:srgbClr val="FF0000"/>
                </a:solidFill>
              </a:rPr>
              <a:t>CURSOR 3</a:t>
            </a:r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E6C809BD-F55A-4640-92EF-11AA40D90F21}"/>
              </a:ext>
            </a:extLst>
          </p:cNvPr>
          <p:cNvSpPr/>
          <p:nvPr/>
        </p:nvSpPr>
        <p:spPr>
          <a:xfrm rot="10800000">
            <a:off x="5905346" y="3825049"/>
            <a:ext cx="341520" cy="13182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AF5DB467-A063-4F52-94A9-BA1BF1347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12296"/>
              </p:ext>
            </p:extLst>
          </p:nvPr>
        </p:nvGraphicFramePr>
        <p:xfrm>
          <a:off x="642937" y="1946376"/>
          <a:ext cx="1752600" cy="3810000"/>
        </p:xfrm>
        <a:graphic>
          <a:graphicData uri="http://schemas.openxmlformats.org/drawingml/2006/table">
            <a:tbl>
              <a:tblPr/>
              <a:tblGrid>
                <a:gridCol w="1304925">
                  <a:extLst>
                    <a:ext uri="{9D8B030D-6E8A-4147-A177-3AD203B41FA5}">
                      <a16:colId xmlns:a16="http://schemas.microsoft.com/office/drawing/2014/main" val="360355231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1867674233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43910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743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5836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399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242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8765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0054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1005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7671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4365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3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9268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1002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362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379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612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6551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5599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053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174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69753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C17227A0-34A2-45FF-BB8B-3CF808F95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782" y="1946376"/>
            <a:ext cx="6940649" cy="41094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154399-1040-4295-9888-35C56054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(Explicación)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FE019BB-D28D-453E-A5DA-47B500418B00}"/>
              </a:ext>
            </a:extLst>
          </p:cNvPr>
          <p:cNvSpPr txBox="1"/>
          <p:nvPr/>
        </p:nvSpPr>
        <p:spPr>
          <a:xfrm>
            <a:off x="2508609" y="6092195"/>
            <a:ext cx="6897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Obtenemos el siguiente elemento del cursor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C56FD2-F0B7-4ACF-AF17-55AA28ED65DD}"/>
              </a:ext>
            </a:extLst>
          </p:cNvPr>
          <p:cNvSpPr txBox="1"/>
          <p:nvPr/>
        </p:nvSpPr>
        <p:spPr>
          <a:xfrm>
            <a:off x="8519764" y="1906508"/>
            <a:ext cx="1061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solidFill>
                  <a:srgbClr val="FF0000"/>
                </a:solidFill>
              </a:rPr>
              <a:t>CURSOR 3</a:t>
            </a:r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E6C809BD-F55A-4640-92EF-11AA40D90F21}"/>
              </a:ext>
            </a:extLst>
          </p:cNvPr>
          <p:cNvSpPr/>
          <p:nvPr/>
        </p:nvSpPr>
        <p:spPr>
          <a:xfrm rot="10800000">
            <a:off x="7147898" y="4010063"/>
            <a:ext cx="341520" cy="13182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999F5C09-1D85-4E32-97BC-B7C1052C26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312973"/>
              </p:ext>
            </p:extLst>
          </p:nvPr>
        </p:nvGraphicFramePr>
        <p:xfrm>
          <a:off x="642937" y="1946376"/>
          <a:ext cx="1752600" cy="3810000"/>
        </p:xfrm>
        <a:graphic>
          <a:graphicData uri="http://schemas.openxmlformats.org/drawingml/2006/table">
            <a:tbl>
              <a:tblPr/>
              <a:tblGrid>
                <a:gridCol w="1304925">
                  <a:extLst>
                    <a:ext uri="{9D8B030D-6E8A-4147-A177-3AD203B41FA5}">
                      <a16:colId xmlns:a16="http://schemas.microsoft.com/office/drawing/2014/main" val="360355231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1867674233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43910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743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836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399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242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8765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0054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1005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7671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4365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3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9268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1002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362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379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612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6551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5599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053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174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56002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C17227A0-34A2-45FF-BB8B-3CF808F95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782" y="1946376"/>
            <a:ext cx="6940649" cy="41094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154399-1040-4295-9888-35C56054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(Explicación)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FE019BB-D28D-453E-A5DA-47B500418B00}"/>
              </a:ext>
            </a:extLst>
          </p:cNvPr>
          <p:cNvSpPr txBox="1"/>
          <p:nvPr/>
        </p:nvSpPr>
        <p:spPr>
          <a:xfrm>
            <a:off x="2508609" y="6092195"/>
            <a:ext cx="6897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Obtenemos el siguiente elemento del cursor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C56FD2-F0B7-4ACF-AF17-55AA28ED65DD}"/>
              </a:ext>
            </a:extLst>
          </p:cNvPr>
          <p:cNvSpPr txBox="1"/>
          <p:nvPr/>
        </p:nvSpPr>
        <p:spPr>
          <a:xfrm>
            <a:off x="8519764" y="1906508"/>
            <a:ext cx="1061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solidFill>
                  <a:srgbClr val="FF0000"/>
                </a:solidFill>
              </a:rPr>
              <a:t>CURSOR 3</a:t>
            </a:r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E6C809BD-F55A-4640-92EF-11AA40D90F21}"/>
              </a:ext>
            </a:extLst>
          </p:cNvPr>
          <p:cNvSpPr/>
          <p:nvPr/>
        </p:nvSpPr>
        <p:spPr>
          <a:xfrm rot="10800000">
            <a:off x="7147898" y="4010063"/>
            <a:ext cx="341520" cy="13182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97764368-626F-4D4C-90E1-836F65A1B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526956"/>
              </p:ext>
            </p:extLst>
          </p:nvPr>
        </p:nvGraphicFramePr>
        <p:xfrm>
          <a:off x="642937" y="1946376"/>
          <a:ext cx="1752600" cy="3619500"/>
        </p:xfrm>
        <a:graphic>
          <a:graphicData uri="http://schemas.openxmlformats.org/drawingml/2006/table">
            <a:tbl>
              <a:tblPr/>
              <a:tblGrid>
                <a:gridCol w="1304925">
                  <a:extLst>
                    <a:ext uri="{9D8B030D-6E8A-4147-A177-3AD203B41FA5}">
                      <a16:colId xmlns:a16="http://schemas.microsoft.com/office/drawing/2014/main" val="360355231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1867674233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43910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743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399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242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8765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0054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1005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7671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4365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3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9268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1002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362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379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612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6551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5599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053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174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40833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F1F7C18B-E423-40A1-A3DC-A87AA3C11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782" y="1946376"/>
            <a:ext cx="6940649" cy="41094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154399-1040-4295-9888-35C56054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(Explicación)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FE019BB-D28D-453E-A5DA-47B500418B00}"/>
              </a:ext>
            </a:extLst>
          </p:cNvPr>
          <p:cNvSpPr txBox="1"/>
          <p:nvPr/>
        </p:nvSpPr>
        <p:spPr>
          <a:xfrm>
            <a:off x="2508609" y="6095726"/>
            <a:ext cx="6897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Obtenemos el siguiente elemento del cursor</a:t>
            </a:r>
          </a:p>
          <a:p>
            <a:pPr algn="just"/>
            <a:r>
              <a:rPr lang="es-CL" dirty="0">
                <a:solidFill>
                  <a:srgbClr val="FF0000"/>
                </a:solidFill>
              </a:rPr>
              <a:t>SQLDEVELOPER: </a:t>
            </a:r>
            <a:r>
              <a:rPr lang="es-CL" dirty="0"/>
              <a:t>PRODUCTO: 4 – STOCK: 3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C56FD2-F0B7-4ACF-AF17-55AA28ED65DD}"/>
              </a:ext>
            </a:extLst>
          </p:cNvPr>
          <p:cNvSpPr txBox="1"/>
          <p:nvPr/>
        </p:nvSpPr>
        <p:spPr>
          <a:xfrm>
            <a:off x="8519764" y="1906508"/>
            <a:ext cx="1061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solidFill>
                  <a:srgbClr val="FF0000"/>
                </a:solidFill>
              </a:rPr>
              <a:t>CURSOR 3</a:t>
            </a:r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E6C809BD-F55A-4640-92EF-11AA40D90F21}"/>
              </a:ext>
            </a:extLst>
          </p:cNvPr>
          <p:cNvSpPr/>
          <p:nvPr/>
        </p:nvSpPr>
        <p:spPr>
          <a:xfrm rot="10800000">
            <a:off x="9546431" y="4189514"/>
            <a:ext cx="341520" cy="13182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04C656DE-6A29-4121-9421-2274609F0B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478417"/>
              </p:ext>
            </p:extLst>
          </p:nvPr>
        </p:nvGraphicFramePr>
        <p:xfrm>
          <a:off x="642937" y="1946376"/>
          <a:ext cx="1752600" cy="3619500"/>
        </p:xfrm>
        <a:graphic>
          <a:graphicData uri="http://schemas.openxmlformats.org/drawingml/2006/table">
            <a:tbl>
              <a:tblPr/>
              <a:tblGrid>
                <a:gridCol w="1304925">
                  <a:extLst>
                    <a:ext uri="{9D8B030D-6E8A-4147-A177-3AD203B41FA5}">
                      <a16:colId xmlns:a16="http://schemas.microsoft.com/office/drawing/2014/main" val="360355231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1867674233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43910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743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399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242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8765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0054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1005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7671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4365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3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9268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1002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362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379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612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6551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5599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053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174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38464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A6975AB5-EC3A-47D9-B95C-77E161778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782" y="1946376"/>
            <a:ext cx="6940649" cy="41094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154399-1040-4295-9888-35C56054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(Explicación)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FE019BB-D28D-453E-A5DA-47B500418B00}"/>
              </a:ext>
            </a:extLst>
          </p:cNvPr>
          <p:cNvSpPr txBox="1"/>
          <p:nvPr/>
        </p:nvSpPr>
        <p:spPr>
          <a:xfrm>
            <a:off x="2508609" y="6095726"/>
            <a:ext cx="68973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Obtenemos el siguiente elemento del cursor</a:t>
            </a:r>
          </a:p>
          <a:p>
            <a:pPr algn="just"/>
            <a:r>
              <a:rPr lang="es-CL" dirty="0">
                <a:solidFill>
                  <a:srgbClr val="FF0000"/>
                </a:solidFill>
              </a:rPr>
              <a:t>SQLDEVELOPER: </a:t>
            </a:r>
            <a:r>
              <a:rPr lang="es-CL" dirty="0"/>
              <a:t>PRODUCTO: 4 – STOCK: 3</a:t>
            </a:r>
          </a:p>
          <a:p>
            <a:pPr algn="just"/>
            <a:r>
              <a:rPr lang="es-CL" dirty="0"/>
              <a:t>El STOCK es menor a 5?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C56FD2-F0B7-4ACF-AF17-55AA28ED65DD}"/>
              </a:ext>
            </a:extLst>
          </p:cNvPr>
          <p:cNvSpPr txBox="1"/>
          <p:nvPr/>
        </p:nvSpPr>
        <p:spPr>
          <a:xfrm>
            <a:off x="8519764" y="1906508"/>
            <a:ext cx="1061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solidFill>
                  <a:srgbClr val="FF0000"/>
                </a:solidFill>
              </a:rPr>
              <a:t>CURSOR 3</a:t>
            </a:r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E6C809BD-F55A-4640-92EF-11AA40D90F21}"/>
              </a:ext>
            </a:extLst>
          </p:cNvPr>
          <p:cNvSpPr/>
          <p:nvPr/>
        </p:nvSpPr>
        <p:spPr>
          <a:xfrm rot="10800000">
            <a:off x="5287831" y="4345982"/>
            <a:ext cx="341520" cy="13182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4DD42173-852F-45F5-BAC9-0094ADC3FE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71488"/>
              </p:ext>
            </p:extLst>
          </p:nvPr>
        </p:nvGraphicFramePr>
        <p:xfrm>
          <a:off x="642937" y="1946376"/>
          <a:ext cx="1752600" cy="3619500"/>
        </p:xfrm>
        <a:graphic>
          <a:graphicData uri="http://schemas.openxmlformats.org/drawingml/2006/table">
            <a:tbl>
              <a:tblPr/>
              <a:tblGrid>
                <a:gridCol w="1304925">
                  <a:extLst>
                    <a:ext uri="{9D8B030D-6E8A-4147-A177-3AD203B41FA5}">
                      <a16:colId xmlns:a16="http://schemas.microsoft.com/office/drawing/2014/main" val="360355231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1867674233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43910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743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399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242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8765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0054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1005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7671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4365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3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9268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1002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362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379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612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6551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5599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053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174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63224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A6975AB5-EC3A-47D9-B95C-77E161778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782" y="1946376"/>
            <a:ext cx="6940649" cy="41094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154399-1040-4295-9888-35C56054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(Explicación)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FE019BB-D28D-453E-A5DA-47B500418B00}"/>
              </a:ext>
            </a:extLst>
          </p:cNvPr>
          <p:cNvSpPr txBox="1"/>
          <p:nvPr/>
        </p:nvSpPr>
        <p:spPr>
          <a:xfrm>
            <a:off x="2508609" y="6095726"/>
            <a:ext cx="6897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Obtenemos el siguiente elemento del cursor</a:t>
            </a:r>
          </a:p>
          <a:p>
            <a:pPr algn="just"/>
            <a:r>
              <a:rPr lang="es-CL" dirty="0">
                <a:solidFill>
                  <a:srgbClr val="FF0000"/>
                </a:solidFill>
              </a:rPr>
              <a:t>SQLDEVELOPER: </a:t>
            </a:r>
            <a:r>
              <a:rPr lang="es-CL" dirty="0"/>
              <a:t>PRODUCTO: 4 – STOCK: 3</a:t>
            </a:r>
          </a:p>
          <a:p>
            <a:pPr algn="just"/>
            <a:r>
              <a:rPr lang="es-CL" dirty="0"/>
              <a:t>El STOCK es menor a 5?, </a:t>
            </a:r>
            <a:r>
              <a:rPr lang="es-CL" u="sng" dirty="0"/>
              <a:t>SI</a:t>
            </a:r>
            <a:endParaRPr lang="es-CL" dirty="0"/>
          </a:p>
          <a:p>
            <a:pPr algn="just"/>
            <a:r>
              <a:rPr lang="es-CL" dirty="0">
                <a:solidFill>
                  <a:srgbClr val="FF0000"/>
                </a:solidFill>
              </a:rPr>
              <a:t>SQLDEVELOPER: </a:t>
            </a:r>
            <a:r>
              <a:rPr lang="es-CL" dirty="0"/>
              <a:t>PRODUCTO: 4 INGRESADO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C56FD2-F0B7-4ACF-AF17-55AA28ED65DD}"/>
              </a:ext>
            </a:extLst>
          </p:cNvPr>
          <p:cNvSpPr txBox="1"/>
          <p:nvPr/>
        </p:nvSpPr>
        <p:spPr>
          <a:xfrm>
            <a:off x="8519764" y="1906508"/>
            <a:ext cx="1061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solidFill>
                  <a:srgbClr val="FF0000"/>
                </a:solidFill>
              </a:rPr>
              <a:t>CURSOR 3</a:t>
            </a:r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E6C809BD-F55A-4640-92EF-11AA40D90F21}"/>
              </a:ext>
            </a:extLst>
          </p:cNvPr>
          <p:cNvSpPr/>
          <p:nvPr/>
        </p:nvSpPr>
        <p:spPr>
          <a:xfrm rot="10800000">
            <a:off x="9051415" y="4867092"/>
            <a:ext cx="341520" cy="13182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95997AAB-B8AC-4C58-BD41-FF7B5F46B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226803"/>
              </p:ext>
            </p:extLst>
          </p:nvPr>
        </p:nvGraphicFramePr>
        <p:xfrm>
          <a:off x="642937" y="1946376"/>
          <a:ext cx="1752600" cy="3619500"/>
        </p:xfrm>
        <a:graphic>
          <a:graphicData uri="http://schemas.openxmlformats.org/drawingml/2006/table">
            <a:tbl>
              <a:tblPr/>
              <a:tblGrid>
                <a:gridCol w="1304925">
                  <a:extLst>
                    <a:ext uri="{9D8B030D-6E8A-4147-A177-3AD203B41FA5}">
                      <a16:colId xmlns:a16="http://schemas.microsoft.com/office/drawing/2014/main" val="360355231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1867674233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43910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743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399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242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8765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0054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1005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7671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4365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3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9268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1002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362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379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612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6551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5599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053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174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51529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E1C60688-383C-4942-8B34-BAEAF37C3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782" y="1946376"/>
            <a:ext cx="6940649" cy="41094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154399-1040-4295-9888-35C56054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(Explicación)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FE019BB-D28D-453E-A5DA-47B500418B00}"/>
              </a:ext>
            </a:extLst>
          </p:cNvPr>
          <p:cNvSpPr txBox="1"/>
          <p:nvPr/>
        </p:nvSpPr>
        <p:spPr>
          <a:xfrm>
            <a:off x="2508609" y="6095452"/>
            <a:ext cx="6897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Y así seguimos iterando un buen rato…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C56FD2-F0B7-4ACF-AF17-55AA28ED65DD}"/>
              </a:ext>
            </a:extLst>
          </p:cNvPr>
          <p:cNvSpPr txBox="1"/>
          <p:nvPr/>
        </p:nvSpPr>
        <p:spPr>
          <a:xfrm>
            <a:off x="8519764" y="1906508"/>
            <a:ext cx="1061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solidFill>
                  <a:srgbClr val="FF0000"/>
                </a:solidFill>
              </a:rPr>
              <a:t>CURSOR 3</a:t>
            </a:r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E6C809BD-F55A-4640-92EF-11AA40D90F21}"/>
              </a:ext>
            </a:extLst>
          </p:cNvPr>
          <p:cNvSpPr/>
          <p:nvPr/>
        </p:nvSpPr>
        <p:spPr>
          <a:xfrm rot="10800000">
            <a:off x="3474933" y="3668651"/>
            <a:ext cx="341520" cy="13182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F4D93D6E-248B-4A5D-843C-01A2DE3277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663817"/>
              </p:ext>
            </p:extLst>
          </p:nvPr>
        </p:nvGraphicFramePr>
        <p:xfrm>
          <a:off x="642937" y="1946376"/>
          <a:ext cx="1752600" cy="3619500"/>
        </p:xfrm>
        <a:graphic>
          <a:graphicData uri="http://schemas.openxmlformats.org/drawingml/2006/table">
            <a:tbl>
              <a:tblPr/>
              <a:tblGrid>
                <a:gridCol w="1304925">
                  <a:extLst>
                    <a:ext uri="{9D8B030D-6E8A-4147-A177-3AD203B41FA5}">
                      <a16:colId xmlns:a16="http://schemas.microsoft.com/office/drawing/2014/main" val="360355231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1867674233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43910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743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399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242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8765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0054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1005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7671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4365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3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9268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1002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362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379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612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6551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5599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053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174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01985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7924C6-A714-4466-BFCE-398494AFA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(Explicación)</a:t>
            </a:r>
          </a:p>
        </p:txBody>
      </p:sp>
      <p:pic>
        <p:nvPicPr>
          <p:cNvPr id="4" name="untitled">
            <a:hlinkClick r:id="" action="ppaction://media"/>
            <a:extLst>
              <a:ext uri="{FF2B5EF4-FFF2-40B4-BE49-F238E27FC236}">
                <a16:creationId xmlns:a16="http://schemas.microsoft.com/office/drawing/2014/main" id="{319EA6E6-9991-4C79-B3A4-9335832048C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3238" y="1839913"/>
            <a:ext cx="9043987" cy="50879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6666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63DD6B1-04F6-4894-9D9A-E55009C94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782" y="1946376"/>
            <a:ext cx="6940649" cy="41094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154399-1040-4295-9888-35C56054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(Explicación)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FE019BB-D28D-453E-A5DA-47B500418B00}"/>
              </a:ext>
            </a:extLst>
          </p:cNvPr>
          <p:cNvSpPr txBox="1"/>
          <p:nvPr/>
        </p:nvSpPr>
        <p:spPr>
          <a:xfrm>
            <a:off x="2508609" y="6091453"/>
            <a:ext cx="6897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Pregunta nuevamente si el cursor está vacío. Como no lo está sigue a la siguiente línea.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C56FD2-F0B7-4ACF-AF17-55AA28ED65DD}"/>
              </a:ext>
            </a:extLst>
          </p:cNvPr>
          <p:cNvSpPr txBox="1"/>
          <p:nvPr/>
        </p:nvSpPr>
        <p:spPr>
          <a:xfrm>
            <a:off x="8519764" y="1906508"/>
            <a:ext cx="1061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solidFill>
                  <a:srgbClr val="FF0000"/>
                </a:solidFill>
              </a:rPr>
              <a:t>CURSOR 3</a:t>
            </a:r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E6C809BD-F55A-4640-92EF-11AA40D90F21}"/>
              </a:ext>
            </a:extLst>
          </p:cNvPr>
          <p:cNvSpPr/>
          <p:nvPr/>
        </p:nvSpPr>
        <p:spPr>
          <a:xfrm rot="10800000">
            <a:off x="5905346" y="3825049"/>
            <a:ext cx="341520" cy="13182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AF5DB467-A063-4F52-94A9-BA1BF1347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21765"/>
              </p:ext>
            </p:extLst>
          </p:nvPr>
        </p:nvGraphicFramePr>
        <p:xfrm>
          <a:off x="642937" y="1945426"/>
          <a:ext cx="1752600" cy="571500"/>
        </p:xfrm>
        <a:graphic>
          <a:graphicData uri="http://schemas.openxmlformats.org/drawingml/2006/table">
            <a:tbl>
              <a:tblPr/>
              <a:tblGrid>
                <a:gridCol w="1304925">
                  <a:extLst>
                    <a:ext uri="{9D8B030D-6E8A-4147-A177-3AD203B41FA5}">
                      <a16:colId xmlns:a16="http://schemas.microsoft.com/office/drawing/2014/main" val="360355231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1867674233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43910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743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174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2448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3894CC-2FAB-4366-A288-DB576A3AB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Creación del modelo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618D66-BEA4-4D97-9EFC-DA2DBDE31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L" sz="3200" dirty="0"/>
              <a:t>Dicho lo anterior, podemos utilizar procedimientos que permitan crear, modificar o eliminar nuestro modelo de datos.</a:t>
            </a:r>
          </a:p>
          <a:p>
            <a:pPr marL="0" indent="0" algn="just">
              <a:buNone/>
            </a:pPr>
            <a:r>
              <a:rPr lang="es-CL" sz="3200" dirty="0"/>
              <a:t>Por ejemplo, crear un procedimiento que cree las tablas del modelo presentado anteriormente.</a:t>
            </a:r>
          </a:p>
          <a:p>
            <a:pPr marL="0" indent="0" algn="just">
              <a:buNone/>
            </a:pPr>
            <a:r>
              <a:rPr lang="es-CL" sz="3200" dirty="0"/>
              <a:t>Claramente al ser demasiadas tablas, crear un procedimiento que se encargue de crearlas todas llevará algún tiempo. Pero para comenzar, veamos un pequeño ejemplo.</a:t>
            </a:r>
          </a:p>
        </p:txBody>
      </p:sp>
    </p:spTree>
    <p:extLst>
      <p:ext uri="{BB962C8B-B14F-4D97-AF65-F5344CB8AC3E}">
        <p14:creationId xmlns:p14="http://schemas.microsoft.com/office/powerpoint/2010/main" val="129358852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C17227A0-34A2-45FF-BB8B-3CF808F95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782" y="1946376"/>
            <a:ext cx="6940649" cy="41094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154399-1040-4295-9888-35C56054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(Explicación)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FE019BB-D28D-453E-A5DA-47B500418B00}"/>
              </a:ext>
            </a:extLst>
          </p:cNvPr>
          <p:cNvSpPr txBox="1"/>
          <p:nvPr/>
        </p:nvSpPr>
        <p:spPr>
          <a:xfrm>
            <a:off x="2508609" y="6092195"/>
            <a:ext cx="6897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Obtenemos el siguiente elemento del cursor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C56FD2-F0B7-4ACF-AF17-55AA28ED65DD}"/>
              </a:ext>
            </a:extLst>
          </p:cNvPr>
          <p:cNvSpPr txBox="1"/>
          <p:nvPr/>
        </p:nvSpPr>
        <p:spPr>
          <a:xfrm>
            <a:off x="8519764" y="1906508"/>
            <a:ext cx="1061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solidFill>
                  <a:srgbClr val="FF0000"/>
                </a:solidFill>
              </a:rPr>
              <a:t>CURSOR 3</a:t>
            </a:r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E6C809BD-F55A-4640-92EF-11AA40D90F21}"/>
              </a:ext>
            </a:extLst>
          </p:cNvPr>
          <p:cNvSpPr/>
          <p:nvPr/>
        </p:nvSpPr>
        <p:spPr>
          <a:xfrm rot="10800000">
            <a:off x="7147898" y="4010063"/>
            <a:ext cx="341520" cy="13182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F661CD3A-411F-4877-B377-8FEF7A890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300895"/>
              </p:ext>
            </p:extLst>
          </p:nvPr>
        </p:nvGraphicFramePr>
        <p:xfrm>
          <a:off x="642937" y="1945426"/>
          <a:ext cx="1752600" cy="571500"/>
        </p:xfrm>
        <a:graphic>
          <a:graphicData uri="http://schemas.openxmlformats.org/drawingml/2006/table">
            <a:tbl>
              <a:tblPr/>
              <a:tblGrid>
                <a:gridCol w="1304925">
                  <a:extLst>
                    <a:ext uri="{9D8B030D-6E8A-4147-A177-3AD203B41FA5}">
                      <a16:colId xmlns:a16="http://schemas.microsoft.com/office/drawing/2014/main" val="360355231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1867674233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43910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743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174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6744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C17227A0-34A2-45FF-BB8B-3CF808F95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782" y="1946376"/>
            <a:ext cx="6940649" cy="41094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154399-1040-4295-9888-35C56054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(Explicación)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FE019BB-D28D-453E-A5DA-47B500418B00}"/>
              </a:ext>
            </a:extLst>
          </p:cNvPr>
          <p:cNvSpPr txBox="1"/>
          <p:nvPr/>
        </p:nvSpPr>
        <p:spPr>
          <a:xfrm>
            <a:off x="2508609" y="6092195"/>
            <a:ext cx="6897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Obtenemos el siguiente elemento del cursor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C56FD2-F0B7-4ACF-AF17-55AA28ED65DD}"/>
              </a:ext>
            </a:extLst>
          </p:cNvPr>
          <p:cNvSpPr txBox="1"/>
          <p:nvPr/>
        </p:nvSpPr>
        <p:spPr>
          <a:xfrm>
            <a:off x="8519764" y="1906508"/>
            <a:ext cx="1061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solidFill>
                  <a:srgbClr val="FF0000"/>
                </a:solidFill>
              </a:rPr>
              <a:t>CURSOR 3</a:t>
            </a:r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E6C809BD-F55A-4640-92EF-11AA40D90F21}"/>
              </a:ext>
            </a:extLst>
          </p:cNvPr>
          <p:cNvSpPr/>
          <p:nvPr/>
        </p:nvSpPr>
        <p:spPr>
          <a:xfrm rot="10800000">
            <a:off x="7147898" y="4010063"/>
            <a:ext cx="341520" cy="13182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CCE9EE6A-1BC4-44B8-B25F-634CF307C9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966099"/>
              </p:ext>
            </p:extLst>
          </p:nvPr>
        </p:nvGraphicFramePr>
        <p:xfrm>
          <a:off x="642937" y="1945426"/>
          <a:ext cx="1752600" cy="381000"/>
        </p:xfrm>
        <a:graphic>
          <a:graphicData uri="http://schemas.openxmlformats.org/drawingml/2006/table">
            <a:tbl>
              <a:tblPr/>
              <a:tblGrid>
                <a:gridCol w="1304925">
                  <a:extLst>
                    <a:ext uri="{9D8B030D-6E8A-4147-A177-3AD203B41FA5}">
                      <a16:colId xmlns:a16="http://schemas.microsoft.com/office/drawing/2014/main" val="360355231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1867674233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43910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74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14265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F1F7C18B-E423-40A1-A3DC-A87AA3C11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782" y="1946376"/>
            <a:ext cx="6940649" cy="41094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154399-1040-4295-9888-35C56054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(Explicación)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FE019BB-D28D-453E-A5DA-47B500418B00}"/>
              </a:ext>
            </a:extLst>
          </p:cNvPr>
          <p:cNvSpPr txBox="1"/>
          <p:nvPr/>
        </p:nvSpPr>
        <p:spPr>
          <a:xfrm>
            <a:off x="2508609" y="6095726"/>
            <a:ext cx="6897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Obtenemos el siguiente elemento del cursor</a:t>
            </a:r>
          </a:p>
          <a:p>
            <a:pPr algn="just"/>
            <a:r>
              <a:rPr lang="es-CL" dirty="0">
                <a:solidFill>
                  <a:srgbClr val="FF0000"/>
                </a:solidFill>
              </a:rPr>
              <a:t>SQLDEVELOPER: </a:t>
            </a:r>
            <a:r>
              <a:rPr lang="es-CL" dirty="0"/>
              <a:t>PRODUCTO: 21 – STOCK: 5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C56FD2-F0B7-4ACF-AF17-55AA28ED65DD}"/>
              </a:ext>
            </a:extLst>
          </p:cNvPr>
          <p:cNvSpPr txBox="1"/>
          <p:nvPr/>
        </p:nvSpPr>
        <p:spPr>
          <a:xfrm>
            <a:off x="8519764" y="1906508"/>
            <a:ext cx="1061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solidFill>
                  <a:srgbClr val="FF0000"/>
                </a:solidFill>
              </a:rPr>
              <a:t>CURSOR 3</a:t>
            </a:r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E6C809BD-F55A-4640-92EF-11AA40D90F21}"/>
              </a:ext>
            </a:extLst>
          </p:cNvPr>
          <p:cNvSpPr/>
          <p:nvPr/>
        </p:nvSpPr>
        <p:spPr>
          <a:xfrm rot="10800000">
            <a:off x="9546431" y="4189514"/>
            <a:ext cx="341520" cy="13182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C43196BE-13F4-40A9-9EDB-209D1EA55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480631"/>
              </p:ext>
            </p:extLst>
          </p:nvPr>
        </p:nvGraphicFramePr>
        <p:xfrm>
          <a:off x="642937" y="1945426"/>
          <a:ext cx="1752600" cy="381000"/>
        </p:xfrm>
        <a:graphic>
          <a:graphicData uri="http://schemas.openxmlformats.org/drawingml/2006/table">
            <a:tbl>
              <a:tblPr/>
              <a:tblGrid>
                <a:gridCol w="1304925">
                  <a:extLst>
                    <a:ext uri="{9D8B030D-6E8A-4147-A177-3AD203B41FA5}">
                      <a16:colId xmlns:a16="http://schemas.microsoft.com/office/drawing/2014/main" val="360355231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1867674233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43910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74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802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A6975AB5-EC3A-47D9-B95C-77E161778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782" y="1946376"/>
            <a:ext cx="6940649" cy="41094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154399-1040-4295-9888-35C56054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(Explicación)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FE019BB-D28D-453E-A5DA-47B500418B00}"/>
              </a:ext>
            </a:extLst>
          </p:cNvPr>
          <p:cNvSpPr txBox="1"/>
          <p:nvPr/>
        </p:nvSpPr>
        <p:spPr>
          <a:xfrm>
            <a:off x="2508609" y="6095726"/>
            <a:ext cx="68973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Obtenemos el siguiente elemento del cursor</a:t>
            </a:r>
          </a:p>
          <a:p>
            <a:pPr algn="just"/>
            <a:r>
              <a:rPr lang="es-CL" dirty="0">
                <a:solidFill>
                  <a:srgbClr val="FF0000"/>
                </a:solidFill>
              </a:rPr>
              <a:t>SQLDEVELOPER: </a:t>
            </a:r>
            <a:r>
              <a:rPr lang="es-CL" dirty="0"/>
              <a:t>PRODUCTO: 21 – STOCK: 5</a:t>
            </a:r>
          </a:p>
          <a:p>
            <a:pPr algn="just"/>
            <a:r>
              <a:rPr lang="es-CL" dirty="0"/>
              <a:t>El STOCK es menor a 5?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C56FD2-F0B7-4ACF-AF17-55AA28ED65DD}"/>
              </a:ext>
            </a:extLst>
          </p:cNvPr>
          <p:cNvSpPr txBox="1"/>
          <p:nvPr/>
        </p:nvSpPr>
        <p:spPr>
          <a:xfrm>
            <a:off x="8519764" y="1906508"/>
            <a:ext cx="1061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solidFill>
                  <a:srgbClr val="FF0000"/>
                </a:solidFill>
              </a:rPr>
              <a:t>CURSOR 3</a:t>
            </a:r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E6C809BD-F55A-4640-92EF-11AA40D90F21}"/>
              </a:ext>
            </a:extLst>
          </p:cNvPr>
          <p:cNvSpPr/>
          <p:nvPr/>
        </p:nvSpPr>
        <p:spPr>
          <a:xfrm rot="10800000">
            <a:off x="5287831" y="4345982"/>
            <a:ext cx="341520" cy="13182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1A7E5F91-504A-4638-93BC-07DDEB44F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480631"/>
              </p:ext>
            </p:extLst>
          </p:nvPr>
        </p:nvGraphicFramePr>
        <p:xfrm>
          <a:off x="642937" y="1945426"/>
          <a:ext cx="1752600" cy="381000"/>
        </p:xfrm>
        <a:graphic>
          <a:graphicData uri="http://schemas.openxmlformats.org/drawingml/2006/table">
            <a:tbl>
              <a:tblPr/>
              <a:tblGrid>
                <a:gridCol w="1304925">
                  <a:extLst>
                    <a:ext uri="{9D8B030D-6E8A-4147-A177-3AD203B41FA5}">
                      <a16:colId xmlns:a16="http://schemas.microsoft.com/office/drawing/2014/main" val="360355231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1867674233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43910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74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340426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A6975AB5-EC3A-47D9-B95C-77E161778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782" y="1946376"/>
            <a:ext cx="6940649" cy="41094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154399-1040-4295-9888-35C56054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(Explicación)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FE019BB-D28D-453E-A5DA-47B500418B00}"/>
              </a:ext>
            </a:extLst>
          </p:cNvPr>
          <p:cNvSpPr txBox="1"/>
          <p:nvPr/>
        </p:nvSpPr>
        <p:spPr>
          <a:xfrm>
            <a:off x="2508609" y="6095726"/>
            <a:ext cx="6897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Obtenemos el siguiente elemento del cursor</a:t>
            </a:r>
          </a:p>
          <a:p>
            <a:pPr algn="just"/>
            <a:r>
              <a:rPr lang="es-CL" dirty="0">
                <a:solidFill>
                  <a:srgbClr val="FF0000"/>
                </a:solidFill>
              </a:rPr>
              <a:t>SQLDEVELOPER: </a:t>
            </a:r>
            <a:r>
              <a:rPr lang="es-CL" dirty="0"/>
              <a:t>PRODUCTO: 21 – STOCK: 5</a:t>
            </a:r>
          </a:p>
          <a:p>
            <a:pPr algn="just"/>
            <a:r>
              <a:rPr lang="es-CL" dirty="0"/>
              <a:t>El STOCK es menor a 5?, </a:t>
            </a:r>
            <a:r>
              <a:rPr lang="es-CL" u="sng" dirty="0"/>
              <a:t>NO</a:t>
            </a:r>
          </a:p>
          <a:p>
            <a:pPr algn="just"/>
            <a:r>
              <a:rPr lang="es-CL" dirty="0">
                <a:solidFill>
                  <a:srgbClr val="FF0000"/>
                </a:solidFill>
              </a:rPr>
              <a:t>SQLDEVELOPER: </a:t>
            </a:r>
            <a:r>
              <a:rPr lang="es-CL" dirty="0"/>
              <a:t>PRODUCTO: 21 DESCARTADO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C56FD2-F0B7-4ACF-AF17-55AA28ED65DD}"/>
              </a:ext>
            </a:extLst>
          </p:cNvPr>
          <p:cNvSpPr txBox="1"/>
          <p:nvPr/>
        </p:nvSpPr>
        <p:spPr>
          <a:xfrm>
            <a:off x="8519764" y="1906508"/>
            <a:ext cx="1061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solidFill>
                  <a:srgbClr val="FF0000"/>
                </a:solidFill>
              </a:rPr>
              <a:t>CURSOR 3</a:t>
            </a:r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E6C809BD-F55A-4640-92EF-11AA40D90F21}"/>
              </a:ext>
            </a:extLst>
          </p:cNvPr>
          <p:cNvSpPr/>
          <p:nvPr/>
        </p:nvSpPr>
        <p:spPr>
          <a:xfrm rot="10800000">
            <a:off x="9050361" y="5201389"/>
            <a:ext cx="341520" cy="13182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1214EE27-B654-424C-9836-2486B8378F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480631"/>
              </p:ext>
            </p:extLst>
          </p:nvPr>
        </p:nvGraphicFramePr>
        <p:xfrm>
          <a:off x="642937" y="1945426"/>
          <a:ext cx="1752600" cy="381000"/>
        </p:xfrm>
        <a:graphic>
          <a:graphicData uri="http://schemas.openxmlformats.org/drawingml/2006/table">
            <a:tbl>
              <a:tblPr/>
              <a:tblGrid>
                <a:gridCol w="1304925">
                  <a:extLst>
                    <a:ext uri="{9D8B030D-6E8A-4147-A177-3AD203B41FA5}">
                      <a16:colId xmlns:a16="http://schemas.microsoft.com/office/drawing/2014/main" val="360355231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1867674233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43910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74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54728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E1C60688-383C-4942-8B34-BAEAF37C3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782" y="1946376"/>
            <a:ext cx="6940649" cy="41094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154399-1040-4295-9888-35C56054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(Explicación)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FE019BB-D28D-453E-A5DA-47B500418B00}"/>
              </a:ext>
            </a:extLst>
          </p:cNvPr>
          <p:cNvSpPr txBox="1"/>
          <p:nvPr/>
        </p:nvSpPr>
        <p:spPr>
          <a:xfrm>
            <a:off x="2508609" y="6095452"/>
            <a:ext cx="6897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Sigue la iteración..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C56FD2-F0B7-4ACF-AF17-55AA28ED65DD}"/>
              </a:ext>
            </a:extLst>
          </p:cNvPr>
          <p:cNvSpPr txBox="1"/>
          <p:nvPr/>
        </p:nvSpPr>
        <p:spPr>
          <a:xfrm>
            <a:off x="8519764" y="1906508"/>
            <a:ext cx="1061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solidFill>
                  <a:srgbClr val="FF0000"/>
                </a:solidFill>
              </a:rPr>
              <a:t>CURSOR 3</a:t>
            </a:r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E6C809BD-F55A-4640-92EF-11AA40D90F21}"/>
              </a:ext>
            </a:extLst>
          </p:cNvPr>
          <p:cNvSpPr/>
          <p:nvPr/>
        </p:nvSpPr>
        <p:spPr>
          <a:xfrm rot="10800000">
            <a:off x="3474933" y="3668651"/>
            <a:ext cx="341520" cy="13182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0C55FF6A-22AB-4891-AE53-3E089870A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480631"/>
              </p:ext>
            </p:extLst>
          </p:nvPr>
        </p:nvGraphicFramePr>
        <p:xfrm>
          <a:off x="642937" y="1945426"/>
          <a:ext cx="1752600" cy="381000"/>
        </p:xfrm>
        <a:graphic>
          <a:graphicData uri="http://schemas.openxmlformats.org/drawingml/2006/table">
            <a:tbl>
              <a:tblPr/>
              <a:tblGrid>
                <a:gridCol w="1304925">
                  <a:extLst>
                    <a:ext uri="{9D8B030D-6E8A-4147-A177-3AD203B41FA5}">
                      <a16:colId xmlns:a16="http://schemas.microsoft.com/office/drawing/2014/main" val="360355231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1867674233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43910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74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19350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63DD6B1-04F6-4894-9D9A-E55009C94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782" y="1946376"/>
            <a:ext cx="6940649" cy="41094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154399-1040-4295-9888-35C56054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(Explicación)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FE019BB-D28D-453E-A5DA-47B500418B00}"/>
              </a:ext>
            </a:extLst>
          </p:cNvPr>
          <p:cNvSpPr txBox="1"/>
          <p:nvPr/>
        </p:nvSpPr>
        <p:spPr>
          <a:xfrm>
            <a:off x="2508609" y="6091453"/>
            <a:ext cx="6897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Pregunta nuevamente si el cursor está vacío. Ahora sí lo está, por lo tanto, sale de la iteración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C56FD2-F0B7-4ACF-AF17-55AA28ED65DD}"/>
              </a:ext>
            </a:extLst>
          </p:cNvPr>
          <p:cNvSpPr txBox="1"/>
          <p:nvPr/>
        </p:nvSpPr>
        <p:spPr>
          <a:xfrm>
            <a:off x="8519764" y="1906508"/>
            <a:ext cx="1061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solidFill>
                  <a:srgbClr val="FF0000"/>
                </a:solidFill>
              </a:rPr>
              <a:t>CURSOR 3</a:t>
            </a:r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E6C809BD-F55A-4640-92EF-11AA40D90F21}"/>
              </a:ext>
            </a:extLst>
          </p:cNvPr>
          <p:cNvSpPr/>
          <p:nvPr/>
        </p:nvSpPr>
        <p:spPr>
          <a:xfrm rot="10800000">
            <a:off x="5905346" y="3825049"/>
            <a:ext cx="341520" cy="13182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AF5DB467-A063-4F52-94A9-BA1BF1347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81562"/>
              </p:ext>
            </p:extLst>
          </p:nvPr>
        </p:nvGraphicFramePr>
        <p:xfrm>
          <a:off x="642937" y="1945426"/>
          <a:ext cx="1752600" cy="381000"/>
        </p:xfrm>
        <a:graphic>
          <a:graphicData uri="http://schemas.openxmlformats.org/drawingml/2006/table">
            <a:tbl>
              <a:tblPr/>
              <a:tblGrid>
                <a:gridCol w="1304925">
                  <a:extLst>
                    <a:ext uri="{9D8B030D-6E8A-4147-A177-3AD203B41FA5}">
                      <a16:colId xmlns:a16="http://schemas.microsoft.com/office/drawing/2014/main" val="360355231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1867674233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43910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74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684805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63DD6B1-04F6-4894-9D9A-E55009C94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782" y="1946376"/>
            <a:ext cx="6940649" cy="41094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154399-1040-4295-9888-35C56054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(Explicación)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FE019BB-D28D-453E-A5DA-47B500418B00}"/>
              </a:ext>
            </a:extLst>
          </p:cNvPr>
          <p:cNvSpPr txBox="1"/>
          <p:nvPr/>
        </p:nvSpPr>
        <p:spPr>
          <a:xfrm>
            <a:off x="2508609" y="6091453"/>
            <a:ext cx="68973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Pregunta nuevamente si el cursor está vacío. Ahora sí lo está, por lo tanto, sale de la iteración, cierra el cursor y finaliza la ejecución del procedimiento.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C56FD2-F0B7-4ACF-AF17-55AA28ED65DD}"/>
              </a:ext>
            </a:extLst>
          </p:cNvPr>
          <p:cNvSpPr txBox="1"/>
          <p:nvPr/>
        </p:nvSpPr>
        <p:spPr>
          <a:xfrm>
            <a:off x="8519764" y="1906508"/>
            <a:ext cx="1061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solidFill>
                  <a:srgbClr val="FF0000"/>
                </a:solidFill>
              </a:rPr>
              <a:t>CURSOR 3</a:t>
            </a:r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E6C809BD-F55A-4640-92EF-11AA40D90F21}"/>
              </a:ext>
            </a:extLst>
          </p:cNvPr>
          <p:cNvSpPr/>
          <p:nvPr/>
        </p:nvSpPr>
        <p:spPr>
          <a:xfrm rot="10800000">
            <a:off x="4450171" y="5712843"/>
            <a:ext cx="341520" cy="13182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AF5DB467-A063-4F52-94A9-BA1BF1347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522403"/>
              </p:ext>
            </p:extLst>
          </p:nvPr>
        </p:nvGraphicFramePr>
        <p:xfrm>
          <a:off x="642937" y="1945426"/>
          <a:ext cx="1752600" cy="381000"/>
        </p:xfrm>
        <a:graphic>
          <a:graphicData uri="http://schemas.openxmlformats.org/drawingml/2006/table">
            <a:tbl>
              <a:tblPr/>
              <a:tblGrid>
                <a:gridCol w="1304925">
                  <a:extLst>
                    <a:ext uri="{9D8B030D-6E8A-4147-A177-3AD203B41FA5}">
                      <a16:colId xmlns:a16="http://schemas.microsoft.com/office/drawing/2014/main" val="360355231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1867674233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43910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CODIGO_PRODUCTO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74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10109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2E3F57-23E2-4643-A335-C6AA3A7BB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Cursores (Explicación)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52D31D60-2529-4E5C-9986-0069D12D3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103" y="1816100"/>
            <a:ext cx="8602257" cy="51355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4D1EF6F-ADBA-41CE-A677-E877205BC6B2}"/>
              </a:ext>
            </a:extLst>
          </p:cNvPr>
          <p:cNvSpPr txBox="1"/>
          <p:nvPr/>
        </p:nvSpPr>
        <p:spPr>
          <a:xfrm>
            <a:off x="8411609" y="1816100"/>
            <a:ext cx="1061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dirty="0">
                <a:solidFill>
                  <a:srgbClr val="FF0000"/>
                </a:solidFill>
              </a:rPr>
              <a:t>CURSOR 4</a:t>
            </a:r>
          </a:p>
        </p:txBody>
      </p:sp>
    </p:spTree>
    <p:extLst>
      <p:ext uri="{BB962C8B-B14F-4D97-AF65-F5344CB8AC3E}">
        <p14:creationId xmlns:p14="http://schemas.microsoft.com/office/powerpoint/2010/main" val="37711451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7DF3FB-BB68-4587-840F-D33336546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Trigger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B9D32D-4A14-4772-B1B0-871E27303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CL" dirty="0"/>
              <a:t>Un </a:t>
            </a:r>
            <a:r>
              <a:rPr lang="es-CL" dirty="0" err="1"/>
              <a:t>trigger</a:t>
            </a:r>
            <a:r>
              <a:rPr lang="es-CL" dirty="0"/>
              <a:t> o disparador en español, es otro tipo de bloque almacenado asociado a una tabla o una base de datos.</a:t>
            </a:r>
          </a:p>
        </p:txBody>
      </p:sp>
    </p:spTree>
    <p:extLst>
      <p:ext uri="{BB962C8B-B14F-4D97-AF65-F5344CB8AC3E}">
        <p14:creationId xmlns:p14="http://schemas.microsoft.com/office/powerpoint/2010/main" val="24857124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1511</TotalTime>
  <Words>6435</Words>
  <Application>Microsoft Office PowerPoint</Application>
  <PresentationFormat>Personalizado</PresentationFormat>
  <Paragraphs>2838</Paragraphs>
  <Slides>117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117</vt:i4>
      </vt:variant>
    </vt:vector>
  </HeadingPairs>
  <TitlesOfParts>
    <vt:vector size="120" baseType="lpstr">
      <vt:lpstr>Arial</vt:lpstr>
      <vt:lpstr>Calibri</vt:lpstr>
      <vt:lpstr>Tema de Office</vt:lpstr>
      <vt:lpstr>Procedimientos, cursores y triggers</vt:lpstr>
      <vt:lpstr>Programa de hoy</vt:lpstr>
      <vt:lpstr>Presentación de PowerPoint</vt:lpstr>
      <vt:lpstr>Creación del modelo</vt:lpstr>
      <vt:lpstr>Creación del modelo</vt:lpstr>
      <vt:lpstr>Lenguaje de definición de datos</vt:lpstr>
      <vt:lpstr>Creación del modelo</vt:lpstr>
      <vt:lpstr>Creación del modelo</vt:lpstr>
      <vt:lpstr>Creación del modelo</vt:lpstr>
      <vt:lpstr>Creación del modelo</vt:lpstr>
      <vt:lpstr>Creación del modelo</vt:lpstr>
      <vt:lpstr>Creación del modelo</vt:lpstr>
      <vt:lpstr>Creación del modelo</vt:lpstr>
      <vt:lpstr>Presentación de PowerPoint</vt:lpstr>
      <vt:lpstr>Cursores</vt:lpstr>
      <vt:lpstr>Cursores</vt:lpstr>
      <vt:lpstr>Cursores (Sintaxis)</vt:lpstr>
      <vt:lpstr>Cursores (Ejemplo)</vt:lpstr>
      <vt:lpstr>Cursores (Ejemplo)</vt:lpstr>
      <vt:lpstr>Cursores (Ejemplo)</vt:lpstr>
      <vt:lpstr>Cursores (Ejemplo)</vt:lpstr>
      <vt:lpstr>Cursores (Ejemplo)</vt:lpstr>
      <vt:lpstr>Cursores (Ejemplo)</vt:lpstr>
      <vt:lpstr>Cursores (Ejemplo)</vt:lpstr>
      <vt:lpstr>Cursores (Ejemplo)</vt:lpstr>
      <vt:lpstr>Cursores (Ejemplo)</vt:lpstr>
      <vt:lpstr>Cursores (Ejemplo)</vt:lpstr>
      <vt:lpstr>Cursores (Ejemplo)</vt:lpstr>
      <vt:lpstr>Cursores (Ejemplo)</vt:lpstr>
      <vt:lpstr>Cursores (Ejemplo)</vt:lpstr>
      <vt:lpstr>Cursores (Ejemplo)</vt:lpstr>
      <vt:lpstr>Cursores (Ejemplo)</vt:lpstr>
      <vt:lpstr>Cursores (Ejemplo)</vt:lpstr>
      <vt:lpstr>Cursores (Ejemplo)</vt:lpstr>
      <vt:lpstr>Cursores (Ejemplo)</vt:lpstr>
      <vt:lpstr>Cursores (Ejemplo)</vt:lpstr>
      <vt:lpstr>Cursores (Ejemplo)</vt:lpstr>
      <vt:lpstr>Cursores (Explicación)</vt:lpstr>
      <vt:lpstr>Cursores (Explicación)</vt:lpstr>
      <vt:lpstr>Cursores (Explicación)</vt:lpstr>
      <vt:lpstr>Cursores (Explicación)</vt:lpstr>
      <vt:lpstr>Cursores (Explicación)</vt:lpstr>
      <vt:lpstr>Cursores (Explicación)</vt:lpstr>
      <vt:lpstr>Cursores (Explicación)</vt:lpstr>
      <vt:lpstr>Cursores (Explicación)</vt:lpstr>
      <vt:lpstr>Cursores (Explicación)</vt:lpstr>
      <vt:lpstr>Cursores (Explicación)</vt:lpstr>
      <vt:lpstr>Cursores (Explicación)</vt:lpstr>
      <vt:lpstr>Cursores (Explicación)</vt:lpstr>
      <vt:lpstr>Cursores (Explicación)</vt:lpstr>
      <vt:lpstr>Cursores (Explicación)</vt:lpstr>
      <vt:lpstr>Cursores (Explicación)</vt:lpstr>
      <vt:lpstr>Cursores (Explicación)</vt:lpstr>
      <vt:lpstr>Cursores (Explicación)</vt:lpstr>
      <vt:lpstr>Cursores (Explicación)</vt:lpstr>
      <vt:lpstr>Cursores (Explicación)</vt:lpstr>
      <vt:lpstr>Cursores (Explicación)</vt:lpstr>
      <vt:lpstr>Cursores (Explicación)</vt:lpstr>
      <vt:lpstr>Cursores (Explicación)</vt:lpstr>
      <vt:lpstr>Cursores (Explicación)</vt:lpstr>
      <vt:lpstr>Cursores (Explicación)</vt:lpstr>
      <vt:lpstr>Cursores (Explicación)</vt:lpstr>
      <vt:lpstr>Cursores (Explicación)</vt:lpstr>
      <vt:lpstr>Cursores (Explicación)</vt:lpstr>
      <vt:lpstr>Cursores (Explicación)</vt:lpstr>
      <vt:lpstr>Cursores (Explicación)</vt:lpstr>
      <vt:lpstr>Cursores (Explicación)</vt:lpstr>
      <vt:lpstr>Cursores (Explicación)</vt:lpstr>
      <vt:lpstr>Cursores (Explicación)</vt:lpstr>
      <vt:lpstr>Cursores (Explicación)</vt:lpstr>
      <vt:lpstr>Cursores (Explicación)</vt:lpstr>
      <vt:lpstr>Cursores (Explicación)</vt:lpstr>
      <vt:lpstr>Cursores (Explicación)</vt:lpstr>
      <vt:lpstr>Cursores (Explicación)</vt:lpstr>
      <vt:lpstr>Cursores (Explicación)</vt:lpstr>
      <vt:lpstr>Cursores (Explicación)</vt:lpstr>
      <vt:lpstr>Cursores (Explicación)</vt:lpstr>
      <vt:lpstr>Cursores (Explicación)</vt:lpstr>
      <vt:lpstr>Cursores (Explicación)</vt:lpstr>
      <vt:lpstr>Cursores (Explicación)</vt:lpstr>
      <vt:lpstr>Cursores (Explicación)</vt:lpstr>
      <vt:lpstr>Cursores (Explicación)</vt:lpstr>
      <vt:lpstr>Cursores (Explicación)</vt:lpstr>
      <vt:lpstr>Cursores (Explicación)</vt:lpstr>
      <vt:lpstr>Cursores (Explicación)</vt:lpstr>
      <vt:lpstr>Cursores (Explicación)</vt:lpstr>
      <vt:lpstr>Cursores (Explicación)</vt:lpstr>
      <vt:lpstr>Cursores (Explicación)</vt:lpstr>
      <vt:lpstr>Cursores (Explicación)</vt:lpstr>
      <vt:lpstr>Cursores (Explicación)</vt:lpstr>
      <vt:lpstr>Cursores (Explicación)</vt:lpstr>
      <vt:lpstr>Cursores (Explicación)</vt:lpstr>
      <vt:lpstr>Cursores (Explicación)</vt:lpstr>
      <vt:lpstr>Cursores (Explicación)</vt:lpstr>
      <vt:lpstr>Cursores (Explicación)</vt:lpstr>
      <vt:lpstr>Cursores (Explicación)</vt:lpstr>
      <vt:lpstr>Cursores (Explicación)</vt:lpstr>
      <vt:lpstr>Cursores (Explicación)</vt:lpstr>
      <vt:lpstr>Trigger</vt:lpstr>
      <vt:lpstr>Trigger</vt:lpstr>
      <vt:lpstr>Trigger</vt:lpstr>
      <vt:lpstr>Trigger</vt:lpstr>
      <vt:lpstr>Trigger (Sintaxis)</vt:lpstr>
      <vt:lpstr>Trigger</vt:lpstr>
      <vt:lpstr>Trigger</vt:lpstr>
      <vt:lpstr>Trigger</vt:lpstr>
      <vt:lpstr>Trigger (Ejemplo)</vt:lpstr>
      <vt:lpstr>Trigger (Ejemplo)</vt:lpstr>
      <vt:lpstr>Trigger (Ejemplo)</vt:lpstr>
      <vt:lpstr>Trigger (Ejemplo)</vt:lpstr>
      <vt:lpstr>Trigger (Ejemplo 2)</vt:lpstr>
      <vt:lpstr>Trigger (Ejemplo 2)</vt:lpstr>
      <vt:lpstr>Trigger (Ejemplo 2)</vt:lpstr>
      <vt:lpstr>Trigger (Ejemplo 2)</vt:lpstr>
      <vt:lpstr>Ejercicios</vt:lpstr>
      <vt:lpstr>Ejercicios</vt:lpstr>
      <vt:lpstr>Presentación de PowerPoint</vt:lpstr>
    </vt:vector>
  </TitlesOfParts>
  <Company>ucm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UCM parada</dc:creator>
  <cp:lastModifiedBy>Felipe Tapia Gómez</cp:lastModifiedBy>
  <cp:revision>96</cp:revision>
  <dcterms:created xsi:type="dcterms:W3CDTF">2017-10-16T20:19:49Z</dcterms:created>
  <dcterms:modified xsi:type="dcterms:W3CDTF">2019-10-16T17:00:31Z</dcterms:modified>
</cp:coreProperties>
</file>